
<file path=[Content_Types].xml><?xml version="1.0" encoding="utf-8"?>
<Types xmlns="http://schemas.openxmlformats.org/package/2006/content-types">
  <Default Extension="wmf" ContentType="image/x-wmf"/>
  <Default Extension="png" ContentType="image/pn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3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31.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slides/slide35.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slides/slide29.xml" ContentType="application/vnd.openxmlformats-officedocument.presentationml.slide+xml"/>
  <Override PartName="/ppt/notesSlides/notesSlide14.xml" ContentType="application/vnd.openxmlformats-officedocument.presentationml.notes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notesSlides/notesSlide3.xml" ContentType="application/vnd.openxmlformats-officedocument.presentationml.notesSlide+xml"/>
  <Override PartName="/ppt/notesSlides/notesSlide19.xml" ContentType="application/vnd.openxmlformats-officedocument.presentationml.notesSlide+xml"/>
  <Override PartName="/ppt/slides/slide17.xml" ContentType="application/vnd.openxmlformats-officedocument.presentationml.slide+xml"/>
  <Override PartName="/ppt/slides/slide13.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0.xml" ContentType="application/vnd.openxmlformats-officedocument.presentationml.slide+xml"/>
  <Override PartName="/ppt/notesSlides/notesSlide15.xml" ContentType="application/vnd.openxmlformats-officedocument.presentationml.notesSlide+xml"/>
  <Override PartName="/ppt/slides/slide33.xml" ContentType="application/vnd.openxmlformats-officedocument.presentationml.slide+xml"/>
  <Override PartName="/ppt/slides/slide8.xml" ContentType="application/vnd.openxmlformats-officedocument.presentationml.slide+xml"/>
  <Override PartName="/ppt/notesSlides/notesSlide35.xml" ContentType="application/vnd.openxmlformats-officedocument.presentationml.notes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4.xml" ContentType="application/vnd.openxmlformats-officedocument.presentationml.slide+xml"/>
  <Override PartName="/ppt/slideLayouts/slideLayout7.xml" ContentType="application/vnd.openxmlformats-officedocument.presentationml.slideLayout+xml"/>
  <Override PartName="/ppt/notesSlides/notesSlide23.xml" ContentType="application/vnd.openxmlformats-officedocument.presentationml.notesSlide+xml"/>
  <Override PartName="/ppt/theme/theme2.xml" ContentType="application/vnd.openxmlformats-officedocument.theme+xml"/>
  <Override PartName="/ppt/tableStyles.xml" ContentType="application/vnd.openxmlformats-officedocument.presentationml.tableStyles+xml"/>
  <Override PartName="/ppt/theme/theme1.xml" ContentType="application/vnd.openxmlformats-officedocument.theme+xml"/>
  <Override PartName="/ppt/slides/slide28.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slideLayouts/slideLayout6.xml" ContentType="application/vnd.openxmlformats-officedocument.presentationml.slideLayout+xml"/>
  <Override PartName="/ppt/slides/slide34.xml" ContentType="application/vnd.openxmlformats-officedocument.presentationml.slide+xml"/>
  <Override PartName="/ppt/notesSlides/notesSlide12.xml" ContentType="application/vnd.openxmlformats-officedocument.presentationml.notesSlide+xml"/>
  <Override PartName="/ppt/notesSlides/notesSlide22.xml" ContentType="application/vnd.openxmlformats-officedocument.presentationml.notesSlide+xml"/>
  <Override PartName="/ppt/slideLayouts/slideLayout5.xml" ContentType="application/vnd.openxmlformats-officedocument.presentationml.slideLayout+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embedTrueTypeFonts="1" saveSubsetFonts="1" strictFirstAndLastChars="0">
  <p:sldMasterIdLst>
    <p:sldMasterId id="2147483648" r:id="rId1"/>
  </p:sldMasterIdLst>
  <p:notesMasterIdLst>
    <p:notesMasterId r:id="rId3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9144000" cy="5143500"/>
  <p:notesSz cx="6858000" cy="9144000"/>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32B875E0-2751-4FEB-BF42-715C57D511C8}">
  <a:tblStyle styleId="{32B875E0-2751-4FEB-BF42-715C57D511C8}" styleName="Table_0">
    <a:wholeTbl>
      <a:tcTxStyle>
        <a:srgbClr val="000000"/>
      </a:tcTxStyle>
      <a:tcStyle>
        <a:tcBdr>
          <a:left>
            <a:ln w="9525">
              <a:solidFill>
                <a:srgbClr val="9E9E9E"/>
              </a:solidFill>
            </a:ln>
          </a:left>
          <a:right>
            <a:ln w="9525">
              <a:solidFill>
                <a:srgbClr val="9E9E9E"/>
              </a:solidFill>
            </a:ln>
          </a:right>
          <a:top>
            <a:ln w="9525">
              <a:solidFill>
                <a:srgbClr val="9E9E9E"/>
              </a:solidFill>
            </a:ln>
          </a:top>
          <a:bottom>
            <a:ln w="9525">
              <a:solidFill>
                <a:srgbClr val="9E9E9E"/>
              </a:solidFill>
            </a:ln>
          </a:bottom>
          <a:insideH>
            <a:ln w="9525">
              <a:solidFill>
                <a:srgbClr val="9E9E9E"/>
              </a:solidFill>
            </a:ln>
          </a:insideH>
          <a:insideV>
            <a:ln w="9525">
              <a:solidFill>
                <a:srgbClr val="9E9E9E"/>
              </a:solidFill>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notesMaster" Target="notesMasters/notesMaster1.xml"/><Relationship Id="rId40" Type="http://schemas.openxmlformats.org/officeDocument/2006/relationships/presProps" Target="presProps.xml" /><Relationship Id="rId41" Type="http://schemas.openxmlformats.org/officeDocument/2006/relationships/tableStyles" Target="tableStyles.xml" /><Relationship Id="rId42"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spTree>
      <p:nvGrpSpPr>
        <p:cNvPr id="1" name=""/>
        <p:cNvGrpSpPr/>
        <p:nvPr/>
      </p:nvGrpSpPr>
      <p:grpSpPr bwMode="auto">
        <a:xfrm>
          <a:off x="0" y="0"/>
          <a:ext cx="0" cy="0"/>
          <a:chOff x="0" y="0"/>
          <a:chExt cx="0" cy="0"/>
        </a:xfrm>
      </p:grpSpPr>
      <p:sp>
        <p:nvSpPr>
          <p:cNvPr id="3" name="Google Shape;3;n"/>
          <p:cNvSpPr/>
          <p:nvPr>
            <p:ph type="sldImg" idx="2"/>
          </p:nvPr>
        </p:nvSpPr>
        <p:spPr bwMode="auto">
          <a:xfrm>
            <a:off x="381300" y="685800"/>
            <a:ext cx="6096075" cy="342900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a:defRPr/>
            </a:pPr>
            <a:endParaRPr/>
          </a:p>
        </p:txBody>
      </p:sp>
    </p:spTree>
  </p:cSld>
  <p:clrMap bg1="lt1" tx1="dk1" bg2="dk2" tx2="lt2" accent1="accent1" accent2="accent2" accent3="accent3" accent4="accent4" accent5="accent5" accent6="accent6" hlink="hlink" folHlink="folHlink"/>
  <p:notes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43" name="Google Shape;43;g2a573a003cf_1_41:notes"/>
          <p:cNvSpPr txBox="1"/>
          <p:nvPr>
            <p:ph type="body" idx="1"/>
          </p:nvPr>
        </p:nvSpPr>
        <p:spPr bwMode="auto">
          <a:xfrm>
            <a:off x="685800" y="4400550"/>
            <a:ext cx="5486400" cy="360045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a:t>write name, i hope to help you learn.....</a:t>
            </a:r>
            <a:endParaRPr/>
          </a:p>
          <a:p>
            <a:pPr marL="0" lvl="0" indent="0" algn="l">
              <a:spcBef>
                <a:spcPts val="0"/>
              </a:spcBef>
              <a:spcAft>
                <a:spcPts val="0"/>
              </a:spcAft>
              <a:buNone/>
              <a:defRPr/>
            </a:pPr>
            <a:endParaRPr/>
          </a:p>
        </p:txBody>
      </p:sp>
      <p:sp>
        <p:nvSpPr>
          <p:cNvPr id="44" name="Google Shape;44;g2a573a003cf_1_41:notes"/>
          <p:cNvSpPr/>
          <p:nvPr>
            <p:ph type="sldImg" idx="2"/>
          </p:nvPr>
        </p:nvSpPr>
        <p:spPr bwMode="auto">
          <a:xfrm>
            <a:off x="685800" y="1143000"/>
            <a:ext cx="5486400" cy="30861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61" name="Google Shape;161;g2c5cf541c57_0_256: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162" name="Google Shape;162;g2c5cf541c57_0_256: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66" name="Google Shape;166;g2c5cf541c57_0_238: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167" name="Google Shape;167;g2c5cf541c57_0_238: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a:t>by then send the token to the participants</a:t>
            </a:r>
            <a:endParaRPr/>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539B954-F137-8CCB-76A8-F576452B8DD7}" type="slidenum">
              <a:rPr/>
              <a:t/>
            </a:fld>
            <a:endParaRPr/>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78" name="Google Shape;178;g2c53251c19e_0_7: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179" name="Google Shape;179;g2c53251c19e_0_7: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72" name="Google Shape;172;g2c53251c19e_0_24: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173" name="Google Shape;173;g2c53251c19e_0_24: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869310678" name="Google Shape;186;g2c53251c19e_0_36:notes"/>
          <p:cNvSpPr/>
          <p:nvPr>
            <p:ph type="sldImg" idx="2"/>
          </p:nvPr>
        </p:nvSpPr>
        <p:spPr bwMode="auto">
          <a:xfrm>
            <a:off x="381299" y="685800"/>
            <a:ext cx="6095999"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2011904263" name="Google Shape;187;g2c53251c19e_0_36:notes"/>
          <p:cNvSpPr txBox="1"/>
          <p:nvPr>
            <p:ph type="body" idx="1"/>
          </p:nvPr>
        </p:nvSpPr>
        <p:spPr bwMode="auto">
          <a:xfrm>
            <a:off x="685800" y="4343400"/>
            <a:ext cx="5486400" cy="4114800"/>
          </a:xfrm>
          <a:prstGeom prst="rect">
            <a:avLst/>
          </a:prstGeom>
        </p:spPr>
        <p:txBody>
          <a:bodyPr spcFirstLastPara="1" wrap="square" lIns="91424" tIns="91424" rIns="91424" bIns="91424" anchor="t" anchorCtr="0">
            <a:noAutofit/>
          </a:bodyPr>
          <a:lstStyle/>
          <a:p>
            <a:pPr marL="0" lvl="0" indent="0" algn="l">
              <a:spcBef>
                <a:spcPts val="0"/>
              </a:spcBef>
              <a:spcAft>
                <a:spcPts val="0"/>
              </a:spcAft>
              <a:buNone/>
              <a:defRPr/>
            </a:pPr>
            <a:r>
              <a:rPr/>
              <a:t>Task 1</a:t>
            </a:r>
            <a:endParaRPr/>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86" name="Google Shape;186;g2c53251c19e_0_36: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187" name="Google Shape;187;g2c53251c19e_0_36: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a:t>Task 1</a:t>
            </a:r>
            <a:endParaRPr/>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D610BAF-47D7-BBE6-366F-5E70135543DC}" type="slidenum">
              <a:rPr/>
              <a:t/>
            </a:fld>
            <a:endParaRPr/>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93" name="Google Shape;193;g2c53251c19e_0_48: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194" name="Google Shape;194;g2c53251c19e_0_48: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99" name="Google Shape;199;g2c53251c19e_0_182: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200" name="Google Shape;200;g2c53251c19e_0_182: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49" name="Google Shape;49;g2c5cf541c57_0_12: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50" name="Google Shape;50;g2c5cf541c57_0_12: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sz="1100" b="0" i="0" u="none">
                <a:solidFill>
                  <a:srgbClr val="000000"/>
                </a:solidFill>
                <a:latin typeface="Arial"/>
                <a:ea typeface="Arial"/>
                <a:cs typeface="Arial"/>
              </a:rPr>
              <a:t>Today we have participants with different level of experience. Some of you have more familiarity with CI/CD and some of you are new to this topic. Therefore we would like to bring everyone to the same level so that they can follow along with the workshop. Let us begin with the basics , by answering the question what is  Cx ?  Please bear with for a couple of minutes. </a:t>
            </a:r>
            <a:endParaRPr/>
          </a:p>
          <a:p>
            <a:pPr marL="0" lvl="0" indent="0" algn="l">
              <a:spcBef>
                <a:spcPts val="0"/>
              </a:spcBef>
              <a:spcAft>
                <a:spcPts val="0"/>
              </a:spcAft>
              <a:buNone/>
              <a:defRPr/>
            </a:pPr>
            <a:endParaRPr sz="1100" b="0" i="0" u="none">
              <a:solidFill>
                <a:srgbClr val="000000"/>
              </a:solidFill>
              <a:latin typeface="Arial"/>
              <a:ea typeface="Arial"/>
              <a:cs typeface="Arial"/>
            </a:endParaRPr>
          </a:p>
          <a:p>
            <a:pPr marL="0" lvl="0" indent="0" algn="l">
              <a:spcBef>
                <a:spcPts val="0"/>
              </a:spcBef>
              <a:spcAft>
                <a:spcPts val="0"/>
              </a:spcAft>
              <a:buNone/>
              <a:defRPr/>
            </a:pPr>
            <a:endParaRPr sz="1100" b="0" i="0" u="none">
              <a:solidFill>
                <a:srgbClr val="000000"/>
              </a:solidFill>
              <a:latin typeface="Arial"/>
              <a:ea typeface="Arial"/>
              <a:cs typeface="Arial"/>
            </a:endParaRPr>
          </a:p>
          <a:p>
            <a:pPr marL="0" lvl="0" indent="0" algn="l">
              <a:spcBef>
                <a:spcPts val="0"/>
              </a:spcBef>
              <a:spcAft>
                <a:spcPts val="0"/>
              </a:spcAft>
              <a:buNone/>
              <a:defRPr/>
            </a:pPr>
            <a:r>
              <a:rPr sz="1100" b="0" i="0" u="none">
                <a:solidFill>
                  <a:srgbClr val="000000"/>
                </a:solidFill>
                <a:latin typeface="Arial"/>
                <a:ea typeface="Arial"/>
                <a:cs typeface="Arial"/>
              </a:rPr>
              <a:t>Ci: is an automated process in software development where different code developers integrate their code to one central/shared repository. This central repository support auomtated building and testing of the software and make sure that code changes are integrated in the main repo frequently  without any integration errors. CI often involves setting up the build system from scratch, including all the depndency</a:t>
            </a:r>
            <a:br>
              <a:rPr sz="1100" b="0" i="0" u="none">
                <a:solidFill>
                  <a:srgbClr val="000000"/>
                </a:solidFill>
                <a:latin typeface="Arial"/>
                <a:ea typeface="Arial"/>
                <a:cs typeface="Arial"/>
              </a:rPr>
            </a:br>
            <a:endParaRPr sz="1100" b="0" i="0" u="none">
              <a:solidFill>
                <a:srgbClr val="000000"/>
              </a:solidFill>
              <a:latin typeface="Arial"/>
              <a:ea typeface="Arial"/>
              <a:cs typeface="Arial"/>
            </a:endParaRPr>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205" name="Google Shape;205;g2c5cf541c57_0_274: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206" name="Google Shape;206;g2c5cf541c57_0_274: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a:t>Task 2</a:t>
            </a:r>
            <a:endParaRPr/>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212" name="Google Shape;212;g2c5cf541c57_0_262: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213" name="Google Shape;213;g2c5cf541c57_0_262: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a:t>Task 3. (following task2 so solutions are compiled together)</a:t>
            </a:r>
            <a:endParaRPr/>
          </a:p>
          <a:p>
            <a:pPr marL="0" lvl="0" indent="0" algn="l">
              <a:spcBef>
                <a:spcPts val="0"/>
              </a:spcBef>
              <a:spcAft>
                <a:spcPts val="0"/>
              </a:spcAft>
              <a:buNone/>
              <a:defRPr/>
            </a:pPr>
            <a:endParaRPr/>
          </a:p>
          <a:p>
            <a:pPr marL="0" lvl="0" indent="0" algn="l">
              <a:spcBef>
                <a:spcPts val="0"/>
              </a:spcBef>
              <a:spcAft>
                <a:spcPts val="0"/>
              </a:spcAft>
              <a:buNone/>
              <a:defRPr/>
            </a:pPr>
            <a:r>
              <a:rPr/>
              <a:t>What is artifact ?</a:t>
            </a:r>
            <a:endParaRPr/>
          </a:p>
        </p:txBody>
      </p:sp>
    </p:spTree>
  </p:cSld>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7C07C45-9944-0AC0-1636-887B66E0F893}" type="slidenum">
              <a:rPr/>
              <a:t/>
            </a:fld>
            <a:endParaRPr/>
          </a:p>
        </p:txBody>
      </p:sp>
    </p:spTree>
  </p:cSld>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223" name="Google Shape;223;g2c5cf541c57_0_268: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224" name="Google Shape;224;g2c5cf541c57_0_268: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a:t>Task 4</a:t>
            </a:r>
            <a:endParaRPr/>
          </a:p>
        </p:txBody>
      </p:sp>
    </p:spTree>
  </p:cSld>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231" name="Google Shape;231;g2c5cf541c57_0_304: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232" name="Google Shape;232;g2c5cf541c57_0_304: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Tree>
  </p:cSld>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9373BEA-2212-DE89-83D7-C89032256A14}" type="slidenum">
              <a:rPr/>
              <a:t/>
            </a:fld>
            <a:endParaRPr/>
          </a:p>
        </p:txBody>
      </p:sp>
    </p:spTree>
  </p:cSld>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237" name="Google Shape;237;g2c5cf541c57_0_309: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238" name="Google Shape;238;g2c5cf541c57_0_309: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a:t>Task 5</a:t>
            </a:r>
            <a:endParaRPr/>
          </a:p>
        </p:txBody>
      </p:sp>
    </p:spTree>
  </p:cSld>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244" name="Google Shape;244;g2c5cf541c57_0_317: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245" name="Google Shape;245;g2c5cf541c57_0_317: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a:t>If they want to try</a:t>
            </a:r>
            <a:endParaRPr/>
          </a:p>
        </p:txBody>
      </p:sp>
    </p:spTree>
  </p:cSld>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251" name="Google Shape;251;g2c5cf541c57_0_338: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252" name="Google Shape;252;g2c5cf541c57_0_338: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Tree>
  </p:cSld>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293" name="Google Shape;293;g2a573a003cf_1_54:notes"/>
          <p:cNvSpPr txBox="1"/>
          <p:nvPr>
            <p:ph type="body" idx="1"/>
          </p:nvPr>
        </p:nvSpPr>
        <p:spPr bwMode="auto">
          <a:xfrm>
            <a:off x="685800" y="4400550"/>
            <a:ext cx="5486400" cy="360045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294" name="Google Shape;294;g2a573a003cf_1_54:notes"/>
          <p:cNvSpPr/>
          <p:nvPr>
            <p:ph type="sldImg" idx="2"/>
          </p:nvPr>
        </p:nvSpPr>
        <p:spPr bwMode="auto">
          <a:xfrm>
            <a:off x="685800" y="1143000"/>
            <a:ext cx="5486400" cy="30861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55" name="Google Shape;55;g2c5cf541c57_0_18: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56" name="Google Shape;56;g2c5cf541c57_0_18: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Tree>
  </p:cSld>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297" name="Google Shape;297;g2a573a003cf_1_57:notes"/>
          <p:cNvSpPr txBox="1"/>
          <p:nvPr>
            <p:ph type="body" idx="1"/>
          </p:nvPr>
        </p:nvSpPr>
        <p:spPr bwMode="auto">
          <a:xfrm>
            <a:off x="685800" y="4400550"/>
            <a:ext cx="5486400" cy="360045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298" name="Google Shape;298;g2a573a003cf_1_57:notes"/>
          <p:cNvSpPr/>
          <p:nvPr>
            <p:ph type="sldImg" idx="2"/>
          </p:nvPr>
        </p:nvSpPr>
        <p:spPr bwMode="auto">
          <a:xfrm>
            <a:off x="685800" y="1143000"/>
            <a:ext cx="5486400" cy="30861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Tree>
  </p:cSld>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257" name="Google Shape;257;g2c53251c19e_0_133: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258" name="Google Shape;258;g2c53251c19e_0_133: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Tree>
  </p:cSld>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265" name="Google Shape;265;g2c53251c19e_0_208: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266" name="Google Shape;266;g2c53251c19e_0_208: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Tree>
  </p:cSld>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273" name="Google Shape;273;g2c53251c19e_0_229: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274" name="Google Shape;274;g2c53251c19e_0_229: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Tree>
  </p:cSld>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281" name="Google Shape;281;g2c53251c19e_0_240: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282" name="Google Shape;282;g2c53251c19e_0_240: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Tree>
  </p:cSld>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287" name="Google Shape;287;g2c53251c19e_0_260: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288" name="Google Shape;288;g2c53251c19e_0_260: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68" name="Google Shape;68;g2c53251c19e_0_138: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69" name="Google Shape;69;g2c53251c19e_0_138: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88" name="Google Shape;88;g2c5cf541c57_0_41: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89" name="Google Shape;89;g2c5cf541c57_0_41: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27" name="Google Shape;127;g2c5cf541c57_0_72: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128" name="Google Shape;128;g2c5cf541c57_0_72: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a:t>blurry slide, adjust allignments</a:t>
            </a:r>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12" name="Google Shape;112;g2c53251c19e_0_159: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113" name="Google Shape;113;g2c53251c19e_0_159: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a:t>mention what .post</a:t>
            </a:r>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35" name="Google Shape;135;g2c5cf541c57_0_116: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136" name="Google Shape;136;g2c5cf541c57_0_116: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a:t>change yellow box</a:t>
            </a:r>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56" name="Google Shape;156;g2c5cf541c57_0_233:notes"/>
          <p:cNvSpPr/>
          <p:nvPr>
            <p:ph type="sldImg" idx="2"/>
          </p:nvPr>
        </p:nvSpPr>
        <p:spPr bwMode="auto">
          <a:xfrm>
            <a:off x="381300" y="685800"/>
            <a:ext cx="6096000" cy="3429000"/>
          </a:xfrm>
          <a:custGeom>
            <a:avLst/>
            <a:gdLst/>
            <a:ahLst/>
            <a:cxnLst/>
            <a:rect l="l" t="t" r="r" b="b"/>
            <a:pathLst>
              <a:path w="120000" h="120000" fill="norm" stroke="1" extrusionOk="0">
                <a:moveTo>
                  <a:pt x="0" y="0"/>
                </a:moveTo>
                <a:lnTo>
                  <a:pt x="120000" y="0"/>
                </a:lnTo>
                <a:lnTo>
                  <a:pt x="120000" y="120000"/>
                </a:lnTo>
                <a:lnTo>
                  <a:pt x="0" y="120000"/>
                </a:lnTo>
                <a:close/>
              </a:path>
            </a:pathLst>
          </a:custGeom>
        </p:spPr>
      </p:sp>
      <p:sp>
        <p:nvSpPr>
          <p:cNvPr id="157" name="Google Shape;157;g2c5cf541c57_0_233:notes"/>
          <p:cNvSpPr txBox="1"/>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CEEC_Cover_ohneTitel" preserve="0" showMasterPhAnim="0" userDrawn="1">
  <p:cSld name="CEEC_Cover_ohneTitel">
    <p:spTree>
      <p:nvGrpSpPr>
        <p:cNvPr id="1" name=""/>
        <p:cNvGrpSpPr/>
        <p:nvPr/>
      </p:nvGrpSpPr>
      <p:grpSpPr bwMode="auto">
        <a:xfrm>
          <a:off x="0" y="0"/>
          <a:ext cx="0" cy="0"/>
          <a:chOff x="0" y="0"/>
          <a:chExt cx="0" cy="0"/>
        </a:xfrm>
      </p:grpSpPr>
      <p:pic>
        <p:nvPicPr>
          <p:cNvPr id="9" name="Google Shape;9;p2"/>
          <p:cNvPicPr/>
          <p:nvPr/>
        </p:nvPicPr>
        <p:blipFill>
          <a:blip r:embed="rId2">
            <a:alphaModFix/>
          </a:blip>
          <a:srcRect l="0" t="0" r="0" b="0"/>
          <a:stretch/>
        </p:blipFill>
        <p:spPr bwMode="auto">
          <a:xfrm>
            <a:off x="0" y="3572"/>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elfolie" preserve="0" showMasterPhAnim="0" type="title" userDrawn="1">
  <p:cSld name="TITLE">
    <p:spTree>
      <p:nvGrpSpPr>
        <p:cNvPr id="1" name=""/>
        <p:cNvGrpSpPr/>
        <p:nvPr/>
      </p:nvGrpSpPr>
      <p:grpSpPr bwMode="auto">
        <a:xfrm>
          <a:off x="0" y="0"/>
          <a:ext cx="0" cy="0"/>
          <a:chOff x="0" y="0"/>
          <a:chExt cx="0" cy="0"/>
        </a:xfrm>
      </p:grpSpPr>
      <p:pic>
        <p:nvPicPr>
          <p:cNvPr id="11" name="Google Shape;11;p3"/>
          <p:cNvPicPr/>
          <p:nvPr/>
        </p:nvPicPr>
        <p:blipFill>
          <a:blip r:embed="rId2">
            <a:alphaModFix/>
          </a:blip>
          <a:srcRect l="0" t="0" r="0" b="0"/>
          <a:stretch/>
        </p:blipFill>
        <p:spPr bwMode="auto">
          <a:xfrm>
            <a:off x="0" y="60722"/>
            <a:ext cx="9144000" cy="5143500"/>
          </a:xfrm>
          <a:prstGeom prst="rect">
            <a:avLst/>
          </a:prstGeom>
          <a:noFill/>
          <a:ln>
            <a:noFill/>
          </a:ln>
        </p:spPr>
      </p:pic>
      <p:sp>
        <p:nvSpPr>
          <p:cNvPr id="12" name="Google Shape;12;p3"/>
          <p:cNvSpPr txBox="1"/>
          <p:nvPr>
            <p:ph type="ctrTitle"/>
          </p:nvPr>
        </p:nvSpPr>
        <p:spPr bwMode="auto">
          <a:xfrm>
            <a:off x="1143000" y="841772"/>
            <a:ext cx="6858000" cy="1790700"/>
          </a:xfrm>
          <a:prstGeom prst="rect">
            <a:avLst/>
          </a:prstGeom>
          <a:noFill/>
          <a:ln>
            <a:noFill/>
          </a:ln>
        </p:spPr>
        <p:txBody>
          <a:bodyPr spcFirstLastPara="1" wrap="square" lIns="68575" tIns="34275" rIns="68575" bIns="34275" anchor="ctr" anchorCtr="0">
            <a:noAutofit/>
          </a:bodyPr>
          <a:lstStyle>
            <a:lvl1pPr marR="0" lvl="0" algn="ctr">
              <a:lnSpc>
                <a:spcPct val="90000"/>
              </a:lnSpc>
              <a:spcBef>
                <a:spcPts val="0"/>
              </a:spcBef>
              <a:spcAft>
                <a:spcPts val="0"/>
              </a:spcAft>
              <a:buClr>
                <a:schemeClr val="lt1"/>
              </a:buClr>
              <a:buSzPts val="3000"/>
              <a:buFont typeface="Oxygen"/>
              <a:buNone/>
              <a:defRPr sz="3000" b="0" i="0" u="none" strike="noStrike" cap="none">
                <a:solidFill>
                  <a:schemeClr val="lt1"/>
                </a:solidFill>
                <a:latin typeface="Oxygen"/>
                <a:ea typeface="Oxygen"/>
                <a:cs typeface="Oxyge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pPr>
              <a:defRPr/>
            </a:pPr>
            <a:endParaRPr/>
          </a:p>
        </p:txBody>
      </p:sp>
      <p:sp>
        <p:nvSpPr>
          <p:cNvPr id="13" name="Google Shape;13;p3"/>
          <p:cNvSpPr txBox="1"/>
          <p:nvPr>
            <p:ph type="subTitle" idx="1"/>
          </p:nvPr>
        </p:nvSpPr>
        <p:spPr bwMode="auto">
          <a:xfrm>
            <a:off x="1143000" y="2701528"/>
            <a:ext cx="6858000" cy="1241821"/>
          </a:xfrm>
          <a:prstGeom prst="rect">
            <a:avLst/>
          </a:prstGeom>
          <a:noFill/>
          <a:ln>
            <a:noFill/>
          </a:ln>
        </p:spPr>
        <p:txBody>
          <a:bodyPr spcFirstLastPara="1" wrap="square" lIns="68575" tIns="34275" rIns="68575" bIns="34275" anchor="ctr" anchorCtr="0">
            <a:noAutofit/>
          </a:bodyPr>
          <a:lstStyle>
            <a:lvl1pPr marR="0" lvl="0" algn="ctr">
              <a:lnSpc>
                <a:spcPct val="90000"/>
              </a:lnSpc>
              <a:spcBef>
                <a:spcPts val="800"/>
              </a:spcBef>
              <a:spcAft>
                <a:spcPts val="0"/>
              </a:spcAft>
              <a:buClr>
                <a:schemeClr val="lt1"/>
              </a:buClr>
              <a:buSzPts val="1800"/>
              <a:buFont typeface="Arial"/>
              <a:buNone/>
              <a:defRPr sz="1800" b="0" i="0" u="none" strike="noStrike" cap="none">
                <a:solidFill>
                  <a:schemeClr val="lt1"/>
                </a:solidFill>
                <a:latin typeface="Oxygen"/>
                <a:ea typeface="Oxygen"/>
                <a:cs typeface="Oxygen"/>
              </a:defRPr>
            </a:lvl1pPr>
            <a:lvl2pPr marR="0" lvl="1" algn="ctr">
              <a:lnSpc>
                <a:spcPct val="90000"/>
              </a:lnSpc>
              <a:spcBef>
                <a:spcPts val="400"/>
              </a:spcBef>
              <a:spcAft>
                <a:spcPts val="0"/>
              </a:spcAft>
              <a:buClr>
                <a:schemeClr val="dk1"/>
              </a:buClr>
              <a:buSzPts val="1500"/>
              <a:buFont typeface="Arial"/>
              <a:buNone/>
              <a:defRPr sz="1500" b="0" i="0" u="none" strike="noStrike" cap="none">
                <a:solidFill>
                  <a:schemeClr val="dk1"/>
                </a:solidFill>
                <a:latin typeface="Oxygen"/>
                <a:ea typeface="Oxygen"/>
                <a:cs typeface="Oxygen"/>
              </a:defRPr>
            </a:lvl2pPr>
            <a:lvl3pPr marR="0" lvl="2" algn="ctr">
              <a:lnSpc>
                <a:spcPct val="90000"/>
              </a:lnSpc>
              <a:spcBef>
                <a:spcPts val="400"/>
              </a:spcBef>
              <a:spcAft>
                <a:spcPts val="0"/>
              </a:spcAft>
              <a:buClr>
                <a:schemeClr val="dk1"/>
              </a:buClr>
              <a:buSzPts val="1400"/>
              <a:buFont typeface="Arial"/>
              <a:buNone/>
              <a:defRPr sz="1400" b="0" i="0" u="none" strike="noStrike" cap="none">
                <a:solidFill>
                  <a:schemeClr val="dk1"/>
                </a:solidFill>
                <a:latin typeface="Oxygen"/>
                <a:ea typeface="Oxygen"/>
                <a:cs typeface="Oxygen"/>
              </a:defRPr>
            </a:lvl3pPr>
            <a:lvl4pPr marR="0" lvl="3"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Oxygen"/>
                <a:ea typeface="Oxygen"/>
                <a:cs typeface="Oxygen"/>
              </a:defRPr>
            </a:lvl4pPr>
            <a:lvl5pPr marR="0" lvl="4"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Oxygen"/>
                <a:ea typeface="Oxygen"/>
                <a:cs typeface="Oxygen"/>
              </a:defRPr>
            </a:lvl5pPr>
            <a:lvl6pPr marR="0" lvl="5"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Oxygen"/>
                <a:ea typeface="Oxygen"/>
                <a:cs typeface="Oxygen"/>
              </a:defRPr>
            </a:lvl6pPr>
            <a:lvl7pPr marR="0" lvl="6"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Oxygen"/>
                <a:ea typeface="Oxygen"/>
                <a:cs typeface="Oxygen"/>
              </a:defRPr>
            </a:lvl7pPr>
            <a:lvl8pPr marR="0" lvl="7"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Oxygen"/>
                <a:ea typeface="Oxygen"/>
                <a:cs typeface="Oxygen"/>
              </a:defRPr>
            </a:lvl8pPr>
            <a:lvl9pPr marR="0" lvl="8"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Oxygen"/>
                <a:ea typeface="Oxygen"/>
                <a:cs typeface="Oxygen"/>
              </a:defRPr>
            </a:lvl9pPr>
          </a:lstStyle>
          <a:p>
            <a:pPr>
              <a:defRPr/>
            </a:pPr>
            <a:endParaRPr/>
          </a:p>
        </p:txBody>
      </p:sp>
      <p:sp>
        <p:nvSpPr>
          <p:cNvPr id="14" name="Google Shape;14;p3"/>
          <p:cNvSpPr txBox="1"/>
          <p:nvPr>
            <p:ph type="dt" idx="10"/>
          </p:nvPr>
        </p:nvSpPr>
        <p:spPr bwMode="auto">
          <a:xfrm>
            <a:off x="264600" y="4703209"/>
            <a:ext cx="1010133" cy="300082"/>
          </a:xfrm>
          <a:prstGeom prst="rect">
            <a:avLst/>
          </a:prstGeom>
          <a:noFill/>
          <a:ln>
            <a:noFill/>
          </a:ln>
        </p:spPr>
        <p:txBody>
          <a:bodyPr spcFirstLastPara="1" wrap="square" lIns="68575" tIns="34275" rIns="68575" bIns="34275" anchor="ctr" anchorCtr="0">
            <a:sp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pPr>
              <a:defRPr/>
            </a:pPr>
            <a:endParaRPr/>
          </a:p>
        </p:txBody>
      </p:sp>
      <p:sp>
        <p:nvSpPr>
          <p:cNvPr id="15" name="Google Shape;15;p3"/>
          <p:cNvSpPr txBox="1"/>
          <p:nvPr>
            <p:ph type="sldNum" idx="12"/>
          </p:nvPr>
        </p:nvSpPr>
        <p:spPr bwMode="auto">
          <a:xfrm>
            <a:off x="8523900" y="4681800"/>
            <a:ext cx="356400" cy="3456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500" b="0" i="0" u="none" strike="noStrike" cap="none">
                <a:solidFill>
                  <a:schemeClr val="lt1"/>
                </a:solidFill>
                <a:latin typeface="Oxygen"/>
                <a:ea typeface="Oxygen"/>
                <a:cs typeface="Oxygen"/>
              </a:defRPr>
            </a:lvl1pPr>
            <a:lvl2pPr marL="0" lvl="1" indent="0" algn="r">
              <a:spcBef>
                <a:spcPts val="0"/>
              </a:spcBef>
              <a:buNone/>
              <a:defRPr sz="1500" b="0" i="0" u="none" strike="noStrike" cap="none">
                <a:solidFill>
                  <a:schemeClr val="lt1"/>
                </a:solidFill>
                <a:latin typeface="Oxygen"/>
                <a:ea typeface="Oxygen"/>
                <a:cs typeface="Oxygen"/>
              </a:defRPr>
            </a:lvl2pPr>
            <a:lvl3pPr marL="0" lvl="2" indent="0" algn="r">
              <a:spcBef>
                <a:spcPts val="0"/>
              </a:spcBef>
              <a:buNone/>
              <a:defRPr sz="1500" b="0" i="0" u="none" strike="noStrike" cap="none">
                <a:solidFill>
                  <a:schemeClr val="lt1"/>
                </a:solidFill>
                <a:latin typeface="Oxygen"/>
                <a:ea typeface="Oxygen"/>
                <a:cs typeface="Oxygen"/>
              </a:defRPr>
            </a:lvl3pPr>
            <a:lvl4pPr marL="0" lvl="3" indent="0" algn="r">
              <a:spcBef>
                <a:spcPts val="0"/>
              </a:spcBef>
              <a:buNone/>
              <a:defRPr sz="1500" b="0" i="0" u="none" strike="noStrike" cap="none">
                <a:solidFill>
                  <a:schemeClr val="lt1"/>
                </a:solidFill>
                <a:latin typeface="Oxygen"/>
                <a:ea typeface="Oxygen"/>
                <a:cs typeface="Oxygen"/>
              </a:defRPr>
            </a:lvl4pPr>
            <a:lvl5pPr marL="0" lvl="4" indent="0" algn="r">
              <a:spcBef>
                <a:spcPts val="0"/>
              </a:spcBef>
              <a:buNone/>
              <a:defRPr sz="1500" b="0" i="0" u="none" strike="noStrike" cap="none">
                <a:solidFill>
                  <a:schemeClr val="lt1"/>
                </a:solidFill>
                <a:latin typeface="Oxygen"/>
                <a:ea typeface="Oxygen"/>
                <a:cs typeface="Oxygen"/>
              </a:defRPr>
            </a:lvl5pPr>
            <a:lvl6pPr marL="0" lvl="5" indent="0" algn="r">
              <a:spcBef>
                <a:spcPts val="0"/>
              </a:spcBef>
              <a:buNone/>
              <a:defRPr sz="1500" b="0" i="0" u="none" strike="noStrike" cap="none">
                <a:solidFill>
                  <a:schemeClr val="lt1"/>
                </a:solidFill>
                <a:latin typeface="Oxygen"/>
                <a:ea typeface="Oxygen"/>
                <a:cs typeface="Oxygen"/>
              </a:defRPr>
            </a:lvl6pPr>
            <a:lvl7pPr marL="0" lvl="6" indent="0" algn="r">
              <a:spcBef>
                <a:spcPts val="0"/>
              </a:spcBef>
              <a:buNone/>
              <a:defRPr sz="1500" b="0" i="0" u="none" strike="noStrike" cap="none">
                <a:solidFill>
                  <a:schemeClr val="lt1"/>
                </a:solidFill>
                <a:latin typeface="Oxygen"/>
                <a:ea typeface="Oxygen"/>
                <a:cs typeface="Oxygen"/>
              </a:defRPr>
            </a:lvl7pPr>
            <a:lvl8pPr marL="0" lvl="7" indent="0" algn="r">
              <a:spcBef>
                <a:spcPts val="0"/>
              </a:spcBef>
              <a:buNone/>
              <a:defRPr sz="1500" b="0" i="0" u="none" strike="noStrike" cap="none">
                <a:solidFill>
                  <a:schemeClr val="lt1"/>
                </a:solidFill>
                <a:latin typeface="Oxygen"/>
                <a:ea typeface="Oxygen"/>
                <a:cs typeface="Oxygen"/>
              </a:defRPr>
            </a:lvl8pPr>
            <a:lvl9pPr marL="0" lvl="8" indent="0" algn="r">
              <a:spcBef>
                <a:spcPts val="0"/>
              </a:spcBef>
              <a:buNone/>
              <a:defRPr sz="1500" b="0" i="0" u="none" strike="noStrike" cap="none">
                <a:solidFill>
                  <a:schemeClr val="lt1"/>
                </a:solidFill>
                <a:latin typeface="Oxygen"/>
                <a:ea typeface="Oxygen"/>
                <a:cs typeface="Oxygen"/>
              </a:defRPr>
            </a:lvl9pPr>
          </a:lstStyle>
          <a:p>
            <a:pPr marL="0" lvl="0" indent="0" algn="r">
              <a:spcBef>
                <a:spcPts val="0"/>
              </a:spcBef>
              <a:spcAft>
                <a:spcPts val="0"/>
              </a:spcAft>
              <a:buNone/>
              <a:defRPr/>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CEEC_BasicText" preserve="0" showMasterPhAnim="0" userDrawn="1">
  <p:cSld name="CEEC_BasicText">
    <p:spTree>
      <p:nvGrpSpPr>
        <p:cNvPr id="1" name=""/>
        <p:cNvGrpSpPr/>
        <p:nvPr/>
      </p:nvGrpSpPr>
      <p:grpSpPr bwMode="auto">
        <a:xfrm>
          <a:off x="0" y="0"/>
          <a:ext cx="0" cy="0"/>
          <a:chOff x="0" y="0"/>
          <a:chExt cx="0" cy="0"/>
        </a:xfrm>
      </p:grpSpPr>
      <p:pic>
        <p:nvPicPr>
          <p:cNvPr id="17" name="Google Shape;17;p4"/>
          <p:cNvPicPr/>
          <p:nvPr/>
        </p:nvPicPr>
        <p:blipFill>
          <a:blip r:embed="rId2">
            <a:alphaModFix/>
          </a:blip>
          <a:srcRect l="0" t="0" r="0" b="0"/>
          <a:stretch/>
        </p:blipFill>
        <p:spPr bwMode="auto">
          <a:xfrm>
            <a:off x="0" y="116023"/>
            <a:ext cx="9144000" cy="5143500"/>
          </a:xfrm>
          <a:prstGeom prst="rect">
            <a:avLst/>
          </a:prstGeom>
          <a:noFill/>
          <a:ln>
            <a:noFill/>
          </a:ln>
        </p:spPr>
      </p:pic>
      <p:sp>
        <p:nvSpPr>
          <p:cNvPr id="18" name="Google Shape;18;p4"/>
          <p:cNvSpPr txBox="1"/>
          <p:nvPr/>
        </p:nvSpPr>
        <p:spPr bwMode="auto">
          <a:xfrm>
            <a:off x="8367900" y="4704559"/>
            <a:ext cx="512399" cy="300082"/>
          </a:xfrm>
          <a:prstGeom prst="rect">
            <a:avLst/>
          </a:prstGeom>
          <a:noFill/>
          <a:ln>
            <a:noFill/>
          </a:ln>
        </p:spPr>
        <p:txBody>
          <a:bodyPr spcFirstLastPara="1" wrap="square" lIns="68575" tIns="34275" rIns="68575" bIns="34275" anchor="ctr" anchorCtr="0">
            <a:spAutoFit/>
          </a:bodyPr>
          <a:lstStyle/>
          <a:p>
            <a:pPr marL="0" marR="0" lvl="0" indent="0" algn="r">
              <a:spcBef>
                <a:spcPts val="0"/>
              </a:spcBef>
              <a:spcAft>
                <a:spcPts val="0"/>
              </a:spcAft>
              <a:buNone/>
              <a:defRPr/>
            </a:pPr>
            <a:fld id="{00000000-1234-1234-1234-123412341234}" type="slidenum">
              <a:rPr lang="en" sz="1500" b="0" i="0" u="none" strike="noStrike" cap="none">
                <a:solidFill>
                  <a:srgbClr val="888888"/>
                </a:solidFill>
                <a:latin typeface="Oxygen"/>
                <a:ea typeface="Oxygen"/>
                <a:cs typeface="Oxygen"/>
              </a:rPr>
              <a:t>3</a:t>
            </a:fld>
            <a:endParaRPr sz="1500" b="0" i="0" u="none" strike="noStrike" cap="none">
              <a:solidFill>
                <a:srgbClr val="888888"/>
              </a:solidFill>
              <a:latin typeface="Oxygen"/>
              <a:ea typeface="Oxygen"/>
              <a:cs typeface="Oxygen"/>
            </a:endParaRPr>
          </a:p>
        </p:txBody>
      </p:sp>
      <p:sp>
        <p:nvSpPr>
          <p:cNvPr id="19" name="Google Shape;19;p4"/>
          <p:cNvSpPr txBox="1"/>
          <p:nvPr>
            <p:ph type="title"/>
          </p:nvPr>
        </p:nvSpPr>
        <p:spPr bwMode="auto">
          <a:xfrm>
            <a:off x="264600" y="273844"/>
            <a:ext cx="5168722" cy="484748"/>
          </a:xfrm>
          <a:prstGeom prst="rect">
            <a:avLst/>
          </a:prstGeom>
          <a:noFill/>
          <a:ln>
            <a:noFill/>
          </a:ln>
        </p:spPr>
        <p:txBody>
          <a:bodyPr spcFirstLastPara="1" wrap="square" lIns="68575" tIns="34275" rIns="68575" bIns="34275" anchor="t" anchorCtr="0">
            <a:spAutoFit/>
          </a:bodyPr>
          <a:lstStyle>
            <a:lvl1pPr marR="0" lvl="0" algn="l">
              <a:lnSpc>
                <a:spcPct val="90000"/>
              </a:lnSpc>
              <a:spcBef>
                <a:spcPts val="0"/>
              </a:spcBef>
              <a:spcAft>
                <a:spcPts val="0"/>
              </a:spcAft>
              <a:buClr>
                <a:schemeClr val="dk1"/>
              </a:buClr>
              <a:buSzPts val="3000"/>
              <a:buFont typeface="Oxygen"/>
              <a:buNone/>
              <a:defRPr sz="3000" b="0" i="0" u="none" strike="noStrike" cap="none">
                <a:solidFill>
                  <a:schemeClr val="dk1"/>
                </a:solidFill>
                <a:latin typeface="Oxygen"/>
                <a:ea typeface="Oxygen"/>
                <a:cs typeface="Oxyge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pPr>
              <a:defRPr/>
            </a:pPr>
            <a:endParaRPr/>
          </a:p>
        </p:txBody>
      </p:sp>
      <p:sp>
        <p:nvSpPr>
          <p:cNvPr id="20" name="Google Shape;20;p4"/>
          <p:cNvSpPr txBox="1"/>
          <p:nvPr>
            <p:ph type="body" idx="1"/>
          </p:nvPr>
        </p:nvSpPr>
        <p:spPr bwMode="auto">
          <a:xfrm>
            <a:off x="264318" y="1028700"/>
            <a:ext cx="7508700" cy="3186000"/>
          </a:xfrm>
          <a:prstGeom prst="rect">
            <a:avLst/>
          </a:prstGeom>
          <a:noFill/>
          <a:ln>
            <a:noFill/>
          </a:ln>
        </p:spPr>
        <p:txBody>
          <a:bodyPr spcFirstLastPara="1" wrap="square" lIns="68575" tIns="34275" rIns="68575" bIns="34275" anchor="t" anchorCtr="0">
            <a:noAutofit/>
          </a:bodyPr>
          <a:lstStyle>
            <a:lvl1pPr marL="457200" marR="0" lvl="0" indent="-317500" algn="l">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1pPr>
            <a:lvl2pPr marL="914400" marR="0" lvl="1"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2pPr>
            <a:lvl3pPr marL="1371600" marR="0" lvl="2"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9pPr>
          </a:lstStyle>
          <a:p>
            <a:pPr>
              <a:defRPr/>
            </a:pPr>
            <a:endParaRPr/>
          </a:p>
        </p:txBody>
      </p:sp>
      <p:sp>
        <p:nvSpPr>
          <p:cNvPr id="21" name="Google Shape;21;p4"/>
          <p:cNvSpPr txBox="1"/>
          <p:nvPr>
            <p:ph type="dt" idx="10"/>
          </p:nvPr>
        </p:nvSpPr>
        <p:spPr bwMode="auto">
          <a:xfrm>
            <a:off x="264600" y="4703209"/>
            <a:ext cx="940402" cy="300082"/>
          </a:xfrm>
          <a:prstGeom prst="rect">
            <a:avLst/>
          </a:prstGeom>
          <a:noFill/>
          <a:ln>
            <a:noFill/>
          </a:ln>
        </p:spPr>
        <p:txBody>
          <a:bodyPr spcFirstLastPara="1" wrap="square" lIns="68575" tIns="34275" rIns="68575" bIns="34275"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pPr>
              <a:defRPr/>
            </a:pPr>
            <a:endParaRPr/>
          </a:p>
        </p:txBody>
      </p:sp>
      <p:sp>
        <p:nvSpPr>
          <p:cNvPr id="22" name="Google Shape;22;p4"/>
          <p:cNvSpPr txBox="1"/>
          <p:nvPr>
            <p:ph type="sldNum" idx="12"/>
          </p:nvPr>
        </p:nvSpPr>
        <p:spPr bwMode="auto">
          <a:xfrm>
            <a:off x="8523900" y="4681800"/>
            <a:ext cx="356400" cy="3456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CEEC_Disclaimer" preserve="0" showMasterPhAnim="0" userDrawn="1">
  <p:cSld name="CEEC_Disclaimer">
    <p:spTree>
      <p:nvGrpSpPr>
        <p:cNvPr id="1" name=""/>
        <p:cNvGrpSpPr/>
        <p:nvPr/>
      </p:nvGrpSpPr>
      <p:grpSpPr bwMode="auto">
        <a:xfrm>
          <a:off x="0" y="0"/>
          <a:ext cx="0" cy="0"/>
          <a:chOff x="0" y="0"/>
          <a:chExt cx="0" cy="0"/>
        </a:xfrm>
      </p:grpSpPr>
      <p:pic>
        <p:nvPicPr>
          <p:cNvPr id="24" name="Google Shape;24;p5"/>
          <p:cNvPicPr/>
          <p:nvPr/>
        </p:nvPicPr>
        <p:blipFill>
          <a:blip r:embed="rId2">
            <a:alphaModFix/>
          </a:blip>
          <a:srcRect l="0" t="0" r="0" b="0"/>
          <a:stretch/>
        </p:blipFill>
        <p:spPr bwMode="auto">
          <a:xfrm>
            <a:off x="0" y="-247650"/>
            <a:ext cx="9144000" cy="5143500"/>
          </a:xfrm>
          <a:prstGeom prst="rect">
            <a:avLst/>
          </a:prstGeom>
          <a:noFill/>
          <a:ln>
            <a:noFill/>
          </a:ln>
        </p:spPr>
      </p:pic>
      <p:sp>
        <p:nvSpPr>
          <p:cNvPr id="25" name="Google Shape;25;p5"/>
          <p:cNvSpPr txBox="1"/>
          <p:nvPr/>
        </p:nvSpPr>
        <p:spPr bwMode="auto">
          <a:xfrm>
            <a:off x="466928" y="1368256"/>
            <a:ext cx="8256698" cy="2146742"/>
          </a:xfrm>
          <a:prstGeom prst="rect">
            <a:avLst/>
          </a:prstGeom>
          <a:noFill/>
          <a:ln>
            <a:noFill/>
          </a:ln>
        </p:spPr>
        <p:txBody>
          <a:bodyPr spcFirstLastPara="1" wrap="square" lIns="68575" tIns="34275" rIns="68575" bIns="34275" anchor="t" anchorCtr="0">
            <a:spAutoFit/>
          </a:bodyPr>
          <a:lstStyle/>
          <a:p>
            <a:pPr marL="0" marR="0" lvl="0" indent="0" algn="l">
              <a:spcBef>
                <a:spcPts val="0"/>
              </a:spcBef>
              <a:spcAft>
                <a:spcPts val="0"/>
              </a:spcAft>
              <a:buNone/>
              <a:defRPr/>
            </a:pPr>
            <a:r>
              <a:rPr lang="en" sz="1400" b="0" i="0" u="none" strike="noStrike" cap="none">
                <a:solidFill>
                  <a:schemeClr val="lt1"/>
                </a:solidFill>
                <a:latin typeface="Oxygen Light"/>
                <a:ea typeface="Oxygen Light"/>
                <a:cs typeface="Oxygen Light"/>
              </a:rPr>
              <a:t>Funded by the European Union. This work has received funding from the European High Performance Computing Joint Undertaking (JU) and Sweden, Germany, Spain, Greece, and Denmark under grant agreement No 101093393.</a:t>
            </a:r>
            <a:endParaRPr sz="1100"/>
          </a:p>
          <a:p>
            <a:pPr marL="0" marR="0" lvl="0" indent="0" algn="l">
              <a:spcBef>
                <a:spcPts val="0"/>
              </a:spcBef>
              <a:spcAft>
                <a:spcPts val="0"/>
              </a:spcAft>
              <a:buNone/>
              <a:defRPr/>
            </a:pPr>
            <a:endParaRPr sz="1400">
              <a:solidFill>
                <a:schemeClr val="lt1"/>
              </a:solidFill>
              <a:latin typeface="Oxygen Light"/>
              <a:ea typeface="Oxygen Light"/>
              <a:cs typeface="Oxygen Light"/>
            </a:endParaRPr>
          </a:p>
          <a:p>
            <a:pPr marL="0" marR="0" lvl="0" indent="0" algn="l">
              <a:spcBef>
                <a:spcPts val="0"/>
              </a:spcBef>
              <a:spcAft>
                <a:spcPts val="0"/>
              </a:spcAft>
              <a:buNone/>
              <a:defRPr/>
            </a:pPr>
            <a:endParaRPr sz="1400">
              <a:solidFill>
                <a:schemeClr val="lt1"/>
              </a:solidFill>
              <a:latin typeface="Oxygen Light"/>
              <a:ea typeface="Oxygen Light"/>
              <a:cs typeface="Oxygen Light"/>
            </a:endParaRPr>
          </a:p>
          <a:p>
            <a:pPr marL="0" marR="0" lvl="0" indent="0" algn="l">
              <a:spcBef>
                <a:spcPts val="0"/>
              </a:spcBef>
              <a:spcAft>
                <a:spcPts val="0"/>
              </a:spcAft>
              <a:buNone/>
              <a:defRPr/>
            </a:pPr>
            <a:endParaRPr sz="1400">
              <a:solidFill>
                <a:schemeClr val="lt1"/>
              </a:solidFill>
              <a:latin typeface="Oxygen Light"/>
              <a:ea typeface="Oxygen Light"/>
              <a:cs typeface="Oxygen Light"/>
            </a:endParaRPr>
          </a:p>
          <a:p>
            <a:pPr marL="0" marR="0" lvl="0" indent="0" algn="l">
              <a:spcBef>
                <a:spcPts val="0"/>
              </a:spcBef>
              <a:spcAft>
                <a:spcPts val="0"/>
              </a:spcAft>
              <a:buNone/>
              <a:defRPr/>
            </a:pPr>
            <a:endParaRPr sz="1400">
              <a:solidFill>
                <a:schemeClr val="lt1"/>
              </a:solidFill>
              <a:latin typeface="Oxygen Light"/>
              <a:ea typeface="Oxygen Light"/>
              <a:cs typeface="Oxygen Light"/>
            </a:endParaRPr>
          </a:p>
          <a:p>
            <a:pPr marL="0" marR="0" lvl="0" indent="0" algn="l">
              <a:spcBef>
                <a:spcPts val="0"/>
              </a:spcBef>
              <a:spcAft>
                <a:spcPts val="0"/>
              </a:spcAft>
              <a:buNone/>
              <a:defRPr/>
            </a:pPr>
            <a:endParaRPr sz="1400">
              <a:solidFill>
                <a:schemeClr val="lt1"/>
              </a:solidFill>
              <a:latin typeface="Oxygen Light"/>
              <a:ea typeface="Oxygen Light"/>
              <a:cs typeface="Oxygen Light"/>
            </a:endParaRPr>
          </a:p>
          <a:p>
            <a:pPr marL="0" marR="0" lvl="0" indent="0" algn="l">
              <a:spcBef>
                <a:spcPts val="0"/>
              </a:spcBef>
              <a:spcAft>
                <a:spcPts val="0"/>
              </a:spcAft>
              <a:buNone/>
              <a:defRPr/>
            </a:pPr>
            <a:r>
              <a:rPr lang="en" sz="1400">
                <a:solidFill>
                  <a:schemeClr val="lt1"/>
                </a:solidFill>
                <a:latin typeface="Oxygen Light"/>
                <a:ea typeface="Oxygen Light"/>
                <a:cs typeface="Oxygen Light"/>
              </a:rPr>
              <a:t>Views and opinions expressed are however those of the author(s) only and do not necessarily reflect those of the European Union or the European High Performance Computing Joint Undertaking (JU) and Sweden, Germany, Spain, Greece, and Denmark. Neither the European Union nor the granting authority can be held responsible for them.</a:t>
            </a:r>
            <a:endParaRPr sz="1400">
              <a:solidFill>
                <a:schemeClr val="lt1"/>
              </a:solidFill>
              <a:latin typeface="Oxygen Light"/>
              <a:ea typeface="Oxygen Light"/>
              <a:cs typeface="Oxygen Light"/>
            </a:endParaRPr>
          </a:p>
        </p:txBody>
      </p:sp>
      <p:pic>
        <p:nvPicPr>
          <p:cNvPr id="26" name="Google Shape;26;p5"/>
          <p:cNvPicPr/>
          <p:nvPr/>
        </p:nvPicPr>
        <p:blipFill>
          <a:blip r:embed="rId3">
            <a:alphaModFix/>
          </a:blip>
          <a:srcRect l="0" t="0" r="0" b="0"/>
          <a:stretch/>
        </p:blipFill>
        <p:spPr bwMode="auto">
          <a:xfrm>
            <a:off x="4723481" y="1897197"/>
            <a:ext cx="1669968" cy="834984"/>
          </a:xfrm>
          <a:prstGeom prst="rect">
            <a:avLst/>
          </a:prstGeom>
          <a:noFill/>
          <a:ln>
            <a:noFill/>
          </a:ln>
        </p:spPr>
      </p:pic>
      <p:pic>
        <p:nvPicPr>
          <p:cNvPr id="27" name="Google Shape;27;p5"/>
          <p:cNvPicPr/>
          <p:nvPr/>
        </p:nvPicPr>
        <p:blipFill>
          <a:blip r:embed="rId4">
            <a:alphaModFix/>
          </a:blip>
          <a:srcRect l="0" t="0" r="0" b="0"/>
          <a:stretch/>
        </p:blipFill>
        <p:spPr bwMode="auto">
          <a:xfrm>
            <a:off x="2704047" y="1909652"/>
            <a:ext cx="876597" cy="88866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CEEC_Thankyou" preserve="0" showMasterPhAnim="0" userDrawn="1">
  <p:cSld name="CEEC_Thankyou">
    <p:spTree>
      <p:nvGrpSpPr>
        <p:cNvPr id="1" name=""/>
        <p:cNvGrpSpPr/>
        <p:nvPr/>
      </p:nvGrpSpPr>
      <p:grpSpPr bwMode="auto">
        <a:xfrm>
          <a:off x="0" y="0"/>
          <a:ext cx="0" cy="0"/>
          <a:chOff x="0" y="0"/>
          <a:chExt cx="0" cy="0"/>
        </a:xfrm>
      </p:grpSpPr>
      <p:pic>
        <p:nvPicPr>
          <p:cNvPr id="29" name="Google Shape;29;p6"/>
          <p:cNvPicPr/>
          <p:nvPr/>
        </p:nvPicPr>
        <p:blipFill>
          <a:blip r:embed="rId2">
            <a:alphaModFix/>
          </a:blip>
          <a:srcRect l="0" t="0" r="0" b="0"/>
          <a:stretch/>
        </p:blipFill>
        <p:spPr bwMode="auto">
          <a:xfrm>
            <a:off x="0" y="0"/>
            <a:ext cx="9144000" cy="5143500"/>
          </a:xfrm>
          <a:prstGeom prst="rect">
            <a:avLst/>
          </a:prstGeom>
          <a:noFill/>
          <a:ln>
            <a:noFill/>
          </a:ln>
        </p:spPr>
      </p:pic>
      <p:sp>
        <p:nvSpPr>
          <p:cNvPr id="30" name="Google Shape;30;p6"/>
          <p:cNvSpPr txBox="1"/>
          <p:nvPr/>
        </p:nvSpPr>
        <p:spPr bwMode="auto">
          <a:xfrm>
            <a:off x="3344091" y="1913878"/>
            <a:ext cx="5799909" cy="1315744"/>
          </a:xfrm>
          <a:prstGeom prst="rect">
            <a:avLst/>
          </a:prstGeom>
          <a:noFill/>
          <a:ln>
            <a:noFill/>
          </a:ln>
        </p:spPr>
        <p:txBody>
          <a:bodyPr spcFirstLastPara="1" wrap="square" lIns="68575" tIns="34275" rIns="68575" bIns="34275" anchor="t" anchorCtr="0">
            <a:spAutoFit/>
          </a:bodyPr>
          <a:lstStyle/>
          <a:p>
            <a:pPr marL="0" marR="0" lvl="0" indent="0" algn="l">
              <a:spcBef>
                <a:spcPts val="0"/>
              </a:spcBef>
              <a:spcAft>
                <a:spcPts val="0"/>
              </a:spcAft>
              <a:buNone/>
              <a:defRPr/>
            </a:pPr>
            <a:r>
              <a:rPr lang="en" sz="4100" b="1">
                <a:solidFill>
                  <a:schemeClr val="lt1"/>
                </a:solidFill>
                <a:latin typeface="Oxygen"/>
                <a:ea typeface="Oxygen"/>
                <a:cs typeface="Oxygen"/>
              </a:rPr>
              <a:t>Thank you </a:t>
            </a:r>
            <a:endParaRPr sz="1100"/>
          </a:p>
          <a:p>
            <a:pPr marL="0" marR="0" lvl="0" indent="0" algn="l">
              <a:spcBef>
                <a:spcPts val="0"/>
              </a:spcBef>
              <a:spcAft>
                <a:spcPts val="0"/>
              </a:spcAft>
              <a:buNone/>
              <a:defRPr/>
            </a:pPr>
            <a:r>
              <a:rPr lang="en" sz="4100" b="1">
                <a:solidFill>
                  <a:schemeClr val="lt1"/>
                </a:solidFill>
                <a:latin typeface="Oxygen"/>
                <a:ea typeface="Oxygen"/>
                <a:cs typeface="Oxygen"/>
              </a:rPr>
              <a:t>for your attention!</a:t>
            </a:r>
            <a:endParaRPr sz="11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CEEC_BasicTextundBild" preserve="0" showMasterPhAnim="0" userDrawn="1">
  <p:cSld name="CEEC_BasicTextundBild">
    <p:spTree>
      <p:nvGrpSpPr>
        <p:cNvPr id="1" name=""/>
        <p:cNvGrpSpPr/>
        <p:nvPr/>
      </p:nvGrpSpPr>
      <p:grpSpPr bwMode="auto">
        <a:xfrm>
          <a:off x="0" y="0"/>
          <a:ext cx="0" cy="0"/>
          <a:chOff x="0" y="0"/>
          <a:chExt cx="0" cy="0"/>
        </a:xfrm>
      </p:grpSpPr>
      <p:pic>
        <p:nvPicPr>
          <p:cNvPr id="32" name="Google Shape;32;p7"/>
          <p:cNvPicPr/>
          <p:nvPr/>
        </p:nvPicPr>
        <p:blipFill>
          <a:blip r:embed="rId2">
            <a:alphaModFix/>
          </a:blip>
          <a:srcRect l="0" t="0" r="0" b="0"/>
          <a:stretch/>
        </p:blipFill>
        <p:spPr bwMode="auto">
          <a:xfrm>
            <a:off x="0" y="116023"/>
            <a:ext cx="9144000" cy="5143500"/>
          </a:xfrm>
          <a:prstGeom prst="rect">
            <a:avLst/>
          </a:prstGeom>
          <a:noFill/>
          <a:ln>
            <a:noFill/>
          </a:ln>
        </p:spPr>
      </p:pic>
      <p:sp>
        <p:nvSpPr>
          <p:cNvPr id="33" name="Google Shape;33;p7"/>
          <p:cNvSpPr txBox="1"/>
          <p:nvPr/>
        </p:nvSpPr>
        <p:spPr bwMode="auto">
          <a:xfrm>
            <a:off x="8367900" y="4704559"/>
            <a:ext cx="512399" cy="300082"/>
          </a:xfrm>
          <a:prstGeom prst="rect">
            <a:avLst/>
          </a:prstGeom>
          <a:noFill/>
          <a:ln>
            <a:noFill/>
          </a:ln>
        </p:spPr>
        <p:txBody>
          <a:bodyPr spcFirstLastPara="1" wrap="square" lIns="68575" tIns="34275" rIns="68575" bIns="34275" anchor="ctr" anchorCtr="0">
            <a:spAutoFit/>
          </a:bodyPr>
          <a:lstStyle/>
          <a:p>
            <a:pPr marL="0" marR="0" lvl="0" indent="0" algn="r">
              <a:spcBef>
                <a:spcPts val="0"/>
              </a:spcBef>
              <a:spcAft>
                <a:spcPts val="0"/>
              </a:spcAft>
              <a:buNone/>
              <a:defRPr/>
            </a:pPr>
            <a:fld id="{00000000-1234-1234-1234-123412341234}" type="slidenum">
              <a:rPr lang="en" sz="1500">
                <a:solidFill>
                  <a:srgbClr val="888888"/>
                </a:solidFill>
                <a:latin typeface="Oxygen"/>
                <a:ea typeface="Oxygen"/>
                <a:cs typeface="Oxygen"/>
              </a:rPr>
              <a:t>0</a:t>
            </a:fld>
            <a:endParaRPr sz="1500">
              <a:solidFill>
                <a:srgbClr val="888888"/>
              </a:solidFill>
              <a:latin typeface="Oxygen"/>
              <a:ea typeface="Oxygen"/>
              <a:cs typeface="Oxygen"/>
            </a:endParaRPr>
          </a:p>
        </p:txBody>
      </p:sp>
      <p:sp>
        <p:nvSpPr>
          <p:cNvPr id="34" name="Google Shape;34;p7"/>
          <p:cNvSpPr txBox="1"/>
          <p:nvPr>
            <p:ph type="title"/>
          </p:nvPr>
        </p:nvSpPr>
        <p:spPr bwMode="auto">
          <a:xfrm>
            <a:off x="264600" y="273844"/>
            <a:ext cx="5168722" cy="484748"/>
          </a:xfrm>
          <a:prstGeom prst="rect">
            <a:avLst/>
          </a:prstGeom>
          <a:noFill/>
          <a:ln>
            <a:noFill/>
          </a:ln>
        </p:spPr>
        <p:txBody>
          <a:bodyPr spcFirstLastPara="1" wrap="square" lIns="68575" tIns="34275" rIns="68575" bIns="34275" anchor="t" anchorCtr="0">
            <a:spAutoFit/>
          </a:bodyPr>
          <a:lstStyle>
            <a:lvl1pPr marR="0" lvl="0" algn="l">
              <a:lnSpc>
                <a:spcPct val="90000"/>
              </a:lnSpc>
              <a:spcBef>
                <a:spcPts val="0"/>
              </a:spcBef>
              <a:spcAft>
                <a:spcPts val="0"/>
              </a:spcAft>
              <a:buClr>
                <a:schemeClr val="dk1"/>
              </a:buClr>
              <a:buSzPts val="3000"/>
              <a:buFont typeface="Oxygen"/>
              <a:buNone/>
              <a:defRPr sz="3000" b="0" i="0" u="none" strike="noStrike" cap="none">
                <a:solidFill>
                  <a:schemeClr val="dk1"/>
                </a:solidFill>
                <a:latin typeface="Oxygen"/>
                <a:ea typeface="Oxygen"/>
                <a:cs typeface="Oxyge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pPr>
              <a:defRPr/>
            </a:pPr>
            <a:endParaRPr/>
          </a:p>
        </p:txBody>
      </p:sp>
      <p:sp>
        <p:nvSpPr>
          <p:cNvPr id="35" name="Google Shape;35;p7"/>
          <p:cNvSpPr txBox="1"/>
          <p:nvPr>
            <p:ph type="body" idx="1"/>
          </p:nvPr>
        </p:nvSpPr>
        <p:spPr bwMode="auto">
          <a:xfrm>
            <a:off x="264318" y="1028700"/>
            <a:ext cx="4307682" cy="3186000"/>
          </a:xfrm>
          <a:prstGeom prst="rect">
            <a:avLst/>
          </a:prstGeom>
          <a:noFill/>
          <a:ln>
            <a:noFill/>
          </a:ln>
        </p:spPr>
        <p:txBody>
          <a:bodyPr spcFirstLastPara="1" wrap="square" lIns="68575" tIns="34275" rIns="68575" bIns="34275" anchor="t" anchorCtr="0">
            <a:noAutofit/>
          </a:bodyPr>
          <a:lstStyle>
            <a:lvl1pPr marL="457200" marR="0" lvl="0" indent="-317500" algn="l">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1pPr>
            <a:lvl2pPr marL="914400" marR="0" lvl="1"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2pPr>
            <a:lvl3pPr marL="1371600" marR="0" lvl="2"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9pPr>
          </a:lstStyle>
          <a:p>
            <a:pPr>
              <a:defRPr/>
            </a:pPr>
            <a:endParaRPr/>
          </a:p>
        </p:txBody>
      </p:sp>
      <p:sp>
        <p:nvSpPr>
          <p:cNvPr id="36" name="Google Shape;36;p7"/>
          <p:cNvSpPr txBox="1"/>
          <p:nvPr>
            <p:ph type="dt" idx="10"/>
          </p:nvPr>
        </p:nvSpPr>
        <p:spPr bwMode="auto">
          <a:xfrm>
            <a:off x="264600" y="4703209"/>
            <a:ext cx="940402" cy="300082"/>
          </a:xfrm>
          <a:prstGeom prst="rect">
            <a:avLst/>
          </a:prstGeom>
          <a:noFill/>
          <a:ln>
            <a:noFill/>
          </a:ln>
        </p:spPr>
        <p:txBody>
          <a:bodyPr spcFirstLastPara="1" wrap="square" lIns="68575" tIns="34275" rIns="68575" bIns="34275"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pPr>
              <a:defRPr/>
            </a:pPr>
            <a:endParaRPr/>
          </a:p>
        </p:txBody>
      </p:sp>
      <p:sp>
        <p:nvSpPr>
          <p:cNvPr id="37" name="Google Shape;37;p7"/>
          <p:cNvSpPr txBox="1"/>
          <p:nvPr>
            <p:ph type="sldNum" idx="12"/>
          </p:nvPr>
        </p:nvSpPr>
        <p:spPr bwMode="auto">
          <a:xfrm>
            <a:off x="8523900" y="4681800"/>
            <a:ext cx="356400" cy="3456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
              <a:t>‹#›</a:t>
            </a:fld>
            <a:endParaRPr/>
          </a:p>
        </p:txBody>
      </p:sp>
      <p:sp>
        <p:nvSpPr>
          <p:cNvPr id="38" name="Google Shape;38;p7"/>
          <p:cNvSpPr/>
          <p:nvPr>
            <p:ph type="pic" idx="2"/>
          </p:nvPr>
        </p:nvSpPr>
        <p:spPr bwMode="auto">
          <a:xfrm>
            <a:off x="4836318" y="1028700"/>
            <a:ext cx="4043364" cy="3160122"/>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Benutzerdefiniertes Layout" preserve="0" showMasterPhAnim="0" userDrawn="1">
  <p:cSld name="Benutzerdefiniertes Layout">
    <p:spTree>
      <p:nvGrpSpPr>
        <p:cNvPr id="1" name=""/>
        <p:cNvGrpSpPr/>
        <p:nvPr/>
      </p:nvGrpSpPr>
      <p:grpSpPr bwMode="auto">
        <a:xfrm>
          <a:off x="0" y="0"/>
          <a:ext cx="0" cy="0"/>
          <a:chOff x="0" y="0"/>
          <a:chExt cx="0" cy="0"/>
        </a:xfrm>
      </p:grpSpPr>
      <p:sp>
        <p:nvSpPr>
          <p:cNvPr id="40" name="Google Shape;40;p8"/>
          <p:cNvSpPr txBox="1"/>
          <p:nvPr>
            <p:ph type="dt" idx="10"/>
          </p:nvPr>
        </p:nvSpPr>
        <p:spPr bwMode="auto">
          <a:xfrm>
            <a:off x="264600" y="4703209"/>
            <a:ext cx="987290" cy="300082"/>
          </a:xfrm>
          <a:prstGeom prst="rect">
            <a:avLst/>
          </a:prstGeom>
          <a:noFill/>
          <a:ln>
            <a:noFill/>
          </a:ln>
        </p:spPr>
        <p:txBody>
          <a:bodyPr spcFirstLastPara="1" wrap="square" lIns="68575" tIns="34275" rIns="68575" bIns="34275" anchor="ctr" anchorCtr="0">
            <a:sp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pPr>
              <a:defRPr/>
            </a:pPr>
            <a:endParaRPr/>
          </a:p>
        </p:txBody>
      </p:sp>
      <p:sp>
        <p:nvSpPr>
          <p:cNvPr id="41" name="Google Shape;41;p8"/>
          <p:cNvSpPr txBox="1"/>
          <p:nvPr>
            <p:ph type="sldNum" idx="12"/>
          </p:nvPr>
        </p:nvSpPr>
        <p:spPr bwMode="auto">
          <a:xfrm>
            <a:off x="8523900" y="4681800"/>
            <a:ext cx="356400" cy="3456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
              <a:t>‹#›</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lt1"/>
        </a:solidFill>
      </p:bgPr>
    </p:bg>
    <p:spTree>
      <p:nvGrpSpPr>
        <p:cNvPr id="1" name=""/>
        <p:cNvGrpSpPr/>
        <p:nvPr/>
      </p:nvGrpSpPr>
      <p:grpSpPr bwMode="auto">
        <a:xfrm>
          <a:off x="0" y="0"/>
          <a:ext cx="0" cy="0"/>
          <a:chOff x="0" y="0"/>
          <a:chExt cx="0" cy="0"/>
        </a:xfrm>
      </p:grpSpPr>
      <p:sp>
        <p:nvSpPr>
          <p:cNvPr id="6" name="Google Shape;6;p1"/>
          <p:cNvSpPr txBox="1"/>
          <p:nvPr>
            <p:ph type="dt" idx="10"/>
          </p:nvPr>
        </p:nvSpPr>
        <p:spPr bwMode="auto">
          <a:xfrm>
            <a:off x="264600" y="4703209"/>
            <a:ext cx="940402" cy="300082"/>
          </a:xfrm>
          <a:prstGeom prst="rect">
            <a:avLst/>
          </a:prstGeom>
          <a:noFill/>
          <a:ln>
            <a:noFill/>
          </a:ln>
        </p:spPr>
        <p:txBody>
          <a:bodyPr spcFirstLastPara="1" wrap="square" lIns="68575" tIns="34275" rIns="68575" bIns="34275" anchor="ctr" anchorCtr="0">
            <a:spAutoFit/>
          </a:bodyPr>
          <a:lstStyle>
            <a:lvl1pPr marR="0" lvl="0" algn="l">
              <a:spcBef>
                <a:spcPts val="0"/>
              </a:spcBef>
              <a:spcAft>
                <a:spcPts val="0"/>
              </a:spcAft>
              <a:buSzPts val="1100"/>
              <a:buNone/>
              <a:defRPr sz="1500" b="0" i="0" u="none" strike="noStrike" cap="none">
                <a:solidFill>
                  <a:srgbClr val="888888"/>
                </a:solidFill>
                <a:latin typeface="Oxygen"/>
                <a:ea typeface="Oxygen"/>
                <a:cs typeface="Oxygen"/>
              </a:defRPr>
            </a:lvl1pPr>
            <a:lvl2pPr marR="0" lvl="1" algn="l">
              <a:spcBef>
                <a:spcPts val="0"/>
              </a:spcBef>
              <a:spcAft>
                <a:spcPts val="0"/>
              </a:spcAft>
              <a:buSzPts val="1100"/>
              <a:buNone/>
              <a:defRPr sz="1400" b="0" i="0" u="none" strike="noStrike" cap="none">
                <a:solidFill>
                  <a:schemeClr val="dk1"/>
                </a:solidFill>
                <a:latin typeface="Oxygen"/>
                <a:ea typeface="Oxygen"/>
                <a:cs typeface="Oxygen"/>
              </a:defRPr>
            </a:lvl2pPr>
            <a:lvl3pPr marR="0" lvl="2" algn="l">
              <a:spcBef>
                <a:spcPts val="0"/>
              </a:spcBef>
              <a:spcAft>
                <a:spcPts val="0"/>
              </a:spcAft>
              <a:buSzPts val="1100"/>
              <a:buNone/>
              <a:defRPr sz="1400" b="0" i="0" u="none" strike="noStrike" cap="none">
                <a:solidFill>
                  <a:schemeClr val="dk1"/>
                </a:solidFill>
                <a:latin typeface="Oxygen"/>
                <a:ea typeface="Oxygen"/>
                <a:cs typeface="Oxygen"/>
              </a:defRPr>
            </a:lvl3pPr>
            <a:lvl4pPr marR="0" lvl="3" algn="l">
              <a:spcBef>
                <a:spcPts val="0"/>
              </a:spcBef>
              <a:spcAft>
                <a:spcPts val="0"/>
              </a:spcAft>
              <a:buSzPts val="1100"/>
              <a:buNone/>
              <a:defRPr sz="1400" b="0" i="0" u="none" strike="noStrike" cap="none">
                <a:solidFill>
                  <a:schemeClr val="dk1"/>
                </a:solidFill>
                <a:latin typeface="Oxygen"/>
                <a:ea typeface="Oxygen"/>
                <a:cs typeface="Oxygen"/>
              </a:defRPr>
            </a:lvl4pPr>
            <a:lvl5pPr marR="0" lvl="4" algn="l">
              <a:spcBef>
                <a:spcPts val="0"/>
              </a:spcBef>
              <a:spcAft>
                <a:spcPts val="0"/>
              </a:spcAft>
              <a:buSzPts val="1100"/>
              <a:buNone/>
              <a:defRPr sz="1400" b="0" i="0" u="none" strike="noStrike" cap="none">
                <a:solidFill>
                  <a:schemeClr val="dk1"/>
                </a:solidFill>
                <a:latin typeface="Oxygen"/>
                <a:ea typeface="Oxygen"/>
                <a:cs typeface="Oxygen"/>
              </a:defRPr>
            </a:lvl5pPr>
            <a:lvl6pPr marR="0" lvl="5" algn="l">
              <a:spcBef>
                <a:spcPts val="0"/>
              </a:spcBef>
              <a:spcAft>
                <a:spcPts val="0"/>
              </a:spcAft>
              <a:buSzPts val="1100"/>
              <a:buNone/>
              <a:defRPr sz="1400" b="0" i="0" u="none" strike="noStrike" cap="none">
                <a:solidFill>
                  <a:schemeClr val="dk1"/>
                </a:solidFill>
                <a:latin typeface="Oxygen"/>
                <a:ea typeface="Oxygen"/>
                <a:cs typeface="Oxygen"/>
              </a:defRPr>
            </a:lvl6pPr>
            <a:lvl7pPr marR="0" lvl="6" algn="l">
              <a:spcBef>
                <a:spcPts val="0"/>
              </a:spcBef>
              <a:spcAft>
                <a:spcPts val="0"/>
              </a:spcAft>
              <a:buSzPts val="1100"/>
              <a:buNone/>
              <a:defRPr sz="1400" b="0" i="0" u="none" strike="noStrike" cap="none">
                <a:solidFill>
                  <a:schemeClr val="dk1"/>
                </a:solidFill>
                <a:latin typeface="Oxygen"/>
                <a:ea typeface="Oxygen"/>
                <a:cs typeface="Oxygen"/>
              </a:defRPr>
            </a:lvl7pPr>
            <a:lvl8pPr marR="0" lvl="7" algn="l">
              <a:spcBef>
                <a:spcPts val="0"/>
              </a:spcBef>
              <a:spcAft>
                <a:spcPts val="0"/>
              </a:spcAft>
              <a:buSzPts val="1100"/>
              <a:buNone/>
              <a:defRPr sz="1400" b="0" i="0" u="none" strike="noStrike" cap="none">
                <a:solidFill>
                  <a:schemeClr val="dk1"/>
                </a:solidFill>
                <a:latin typeface="Oxygen"/>
                <a:ea typeface="Oxygen"/>
                <a:cs typeface="Oxygen"/>
              </a:defRPr>
            </a:lvl8pPr>
            <a:lvl9pPr marR="0" lvl="8" algn="l">
              <a:spcBef>
                <a:spcPts val="0"/>
              </a:spcBef>
              <a:spcAft>
                <a:spcPts val="0"/>
              </a:spcAft>
              <a:buSzPts val="1100"/>
              <a:buNone/>
              <a:defRPr sz="1400" b="0" i="0" u="none" strike="noStrike" cap="none">
                <a:solidFill>
                  <a:schemeClr val="dk1"/>
                </a:solidFill>
                <a:latin typeface="Oxygen"/>
                <a:ea typeface="Oxygen"/>
                <a:cs typeface="Oxygen"/>
              </a:defRPr>
            </a:lvl9pPr>
          </a:lstStyle>
          <a:p>
            <a:pPr>
              <a:defRPr/>
            </a:pPr>
            <a:endParaRPr/>
          </a:p>
        </p:txBody>
      </p:sp>
      <p:sp>
        <p:nvSpPr>
          <p:cNvPr id="7" name="Google Shape;7;p1"/>
          <p:cNvSpPr txBox="1"/>
          <p:nvPr>
            <p:ph type="sldNum" idx="12"/>
          </p:nvPr>
        </p:nvSpPr>
        <p:spPr bwMode="auto">
          <a:xfrm>
            <a:off x="8523900" y="4681800"/>
            <a:ext cx="356400" cy="3456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1500" b="0" i="0" u="none" strike="noStrike" cap="none">
                <a:solidFill>
                  <a:srgbClr val="888888"/>
                </a:solidFill>
                <a:latin typeface="Oxygen"/>
                <a:ea typeface="Oxygen"/>
                <a:cs typeface="Oxygen"/>
              </a:defRPr>
            </a:lvl1pPr>
            <a:lvl2pPr marL="0" marR="0" lvl="1" indent="0" algn="r">
              <a:spcBef>
                <a:spcPts val="0"/>
              </a:spcBef>
              <a:buNone/>
              <a:defRPr sz="1500" b="0" i="0" u="none" strike="noStrike" cap="none">
                <a:solidFill>
                  <a:srgbClr val="888888"/>
                </a:solidFill>
                <a:latin typeface="Oxygen"/>
                <a:ea typeface="Oxygen"/>
                <a:cs typeface="Oxygen"/>
              </a:defRPr>
            </a:lvl2pPr>
            <a:lvl3pPr marL="0" marR="0" lvl="2" indent="0" algn="r">
              <a:spcBef>
                <a:spcPts val="0"/>
              </a:spcBef>
              <a:buNone/>
              <a:defRPr sz="1500" b="0" i="0" u="none" strike="noStrike" cap="none">
                <a:solidFill>
                  <a:srgbClr val="888888"/>
                </a:solidFill>
                <a:latin typeface="Oxygen"/>
                <a:ea typeface="Oxygen"/>
                <a:cs typeface="Oxygen"/>
              </a:defRPr>
            </a:lvl3pPr>
            <a:lvl4pPr marL="0" marR="0" lvl="3" indent="0" algn="r">
              <a:spcBef>
                <a:spcPts val="0"/>
              </a:spcBef>
              <a:buNone/>
              <a:defRPr sz="1500" b="0" i="0" u="none" strike="noStrike" cap="none">
                <a:solidFill>
                  <a:srgbClr val="888888"/>
                </a:solidFill>
                <a:latin typeface="Oxygen"/>
                <a:ea typeface="Oxygen"/>
                <a:cs typeface="Oxygen"/>
              </a:defRPr>
            </a:lvl4pPr>
            <a:lvl5pPr marL="0" marR="0" lvl="4" indent="0" algn="r">
              <a:spcBef>
                <a:spcPts val="0"/>
              </a:spcBef>
              <a:buNone/>
              <a:defRPr sz="1500" b="0" i="0" u="none" strike="noStrike" cap="none">
                <a:solidFill>
                  <a:srgbClr val="888888"/>
                </a:solidFill>
                <a:latin typeface="Oxygen"/>
                <a:ea typeface="Oxygen"/>
                <a:cs typeface="Oxygen"/>
              </a:defRPr>
            </a:lvl5pPr>
            <a:lvl6pPr marL="0" marR="0" lvl="5" indent="0" algn="r">
              <a:spcBef>
                <a:spcPts val="0"/>
              </a:spcBef>
              <a:buNone/>
              <a:defRPr sz="1500" b="0" i="0" u="none" strike="noStrike" cap="none">
                <a:solidFill>
                  <a:srgbClr val="888888"/>
                </a:solidFill>
                <a:latin typeface="Oxygen"/>
                <a:ea typeface="Oxygen"/>
                <a:cs typeface="Oxygen"/>
              </a:defRPr>
            </a:lvl6pPr>
            <a:lvl7pPr marL="0" marR="0" lvl="6" indent="0" algn="r">
              <a:spcBef>
                <a:spcPts val="0"/>
              </a:spcBef>
              <a:buNone/>
              <a:defRPr sz="1500" b="0" i="0" u="none" strike="noStrike" cap="none">
                <a:solidFill>
                  <a:srgbClr val="888888"/>
                </a:solidFill>
                <a:latin typeface="Oxygen"/>
                <a:ea typeface="Oxygen"/>
                <a:cs typeface="Oxygen"/>
              </a:defRPr>
            </a:lvl7pPr>
            <a:lvl8pPr marL="0" marR="0" lvl="7" indent="0" algn="r">
              <a:spcBef>
                <a:spcPts val="0"/>
              </a:spcBef>
              <a:buNone/>
              <a:defRPr sz="1500" b="0" i="0" u="none" strike="noStrike" cap="none">
                <a:solidFill>
                  <a:srgbClr val="888888"/>
                </a:solidFill>
                <a:latin typeface="Oxygen"/>
                <a:ea typeface="Oxygen"/>
                <a:cs typeface="Oxygen"/>
              </a:defRPr>
            </a:lvl8pPr>
            <a:lvl9pPr marL="0" marR="0" lvl="8" indent="0" algn="r">
              <a:spcBef>
                <a:spcPts val="0"/>
              </a:spcBef>
              <a:buNone/>
              <a:defRPr sz="1500" b="0" i="0" u="none" strike="noStrike" cap="none">
                <a:solidFill>
                  <a:srgbClr val="888888"/>
                </a:solidFill>
                <a:latin typeface="Oxygen"/>
                <a:ea typeface="Oxygen"/>
                <a:cs typeface="Oxygen"/>
              </a:defRPr>
            </a:lvl9pPr>
          </a:lstStyle>
          <a:p>
            <a:pPr marL="0" lvl="0" indent="0" algn="r">
              <a:spcBef>
                <a:spcPts val="0"/>
              </a:spcBef>
              <a:spcAft>
                <a:spcPts val="0"/>
              </a:spcAft>
              <a:buNone/>
              <a:defRPr/>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gitos.rrze.fau.de/cx_workshop_01_ceec/participant_00" TargetMode="Externa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gitos.rrze.fau.de/cx_workshop_01_ceec/participant_01" TargetMode="Externa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rrze.fau.de/serverdienste/infrastruktur/gitlab/" TargetMode="External"/><Relationship Id="rId4" Type="http://schemas.openxmlformats.org/officeDocument/2006/relationships/hyperlink" Target="https://gitlab.rrze.fau.de/users/sign_in" TargetMode="External"/><Relationship Id="rId5" Type="http://schemas.openxmlformats.org/officeDocument/2006/relationships/hyperlink" Target="https://gitos.rrze.fau.de/users/sign_in" TargetMode="External"/><Relationship Id="rId6" Type="http://schemas.openxmlformats.org/officeDocument/2006/relationships/hyperlink" Target="https://hpc.fau.de/systems-services/systems-documentation-instructions/ssh-secure-shell-access-to-hpc-systems/#ssh_public_key" TargetMode="Externa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10.cs.fau.de/grafana/" TargetMode="Externa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0.png"/><Relationship Id="rId4" Type="http://schemas.openxmlformats.org/officeDocument/2006/relationships/image" Target="../media/image3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8.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itlab.com/ee/ci/runners/index.html" TargetMode="Externa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6" name="Google Shape;46;p9"/>
          <p:cNvSpPr txBox="1"/>
          <p:nvPr>
            <p:ph type="ctrTitle"/>
          </p:nvPr>
        </p:nvSpPr>
        <p:spPr bwMode="auto">
          <a:xfrm>
            <a:off x="1143000" y="841772"/>
            <a:ext cx="6858000" cy="1790700"/>
          </a:xfrm>
          <a:prstGeom prst="rect">
            <a:avLst/>
          </a:prstGeom>
          <a:noFill/>
          <a:ln>
            <a:noFill/>
          </a:ln>
        </p:spPr>
        <p:txBody>
          <a:bodyPr spcFirstLastPara="1" wrap="square" lIns="68575" tIns="34275" rIns="68575" bIns="34275" anchor="ctr" anchorCtr="0">
            <a:noAutofit/>
          </a:bodyPr>
          <a:lstStyle/>
          <a:p>
            <a:pPr marL="0" lvl="0" indent="0" algn="ctr">
              <a:lnSpc>
                <a:spcPct val="90000"/>
              </a:lnSpc>
              <a:spcBef>
                <a:spcPts val="0"/>
              </a:spcBef>
              <a:spcAft>
                <a:spcPts val="0"/>
              </a:spcAft>
              <a:buClr>
                <a:schemeClr val="lt1"/>
              </a:buClr>
              <a:buSzPts val="3000"/>
              <a:buFont typeface="Oxygen"/>
              <a:buNone/>
              <a:defRPr/>
            </a:pPr>
            <a:endParaRPr b="1"/>
          </a:p>
          <a:p>
            <a:pPr marL="0" lvl="0" indent="0" algn="ctr">
              <a:lnSpc>
                <a:spcPct val="90000"/>
              </a:lnSpc>
              <a:spcBef>
                <a:spcPts val="0"/>
              </a:spcBef>
              <a:spcAft>
                <a:spcPts val="0"/>
              </a:spcAft>
              <a:buClr>
                <a:schemeClr val="lt1"/>
              </a:buClr>
              <a:buSzPts val="3000"/>
              <a:buFont typeface="Oxygen"/>
              <a:buNone/>
              <a:defRPr/>
            </a:pPr>
            <a:endParaRPr b="1"/>
          </a:p>
          <a:p>
            <a:pPr marL="0" lvl="0" indent="0" algn="ctr">
              <a:lnSpc>
                <a:spcPct val="90000"/>
              </a:lnSpc>
              <a:spcBef>
                <a:spcPts val="0"/>
              </a:spcBef>
              <a:spcAft>
                <a:spcPts val="0"/>
              </a:spcAft>
              <a:buClr>
                <a:schemeClr val="lt1"/>
              </a:buClr>
              <a:buSzPts val="3000"/>
              <a:buFont typeface="Oxygen"/>
              <a:buNone/>
              <a:defRPr/>
            </a:pPr>
            <a:r>
              <a:rPr lang="en" b="1"/>
              <a:t>CEEC Workshop: </a:t>
            </a:r>
            <a:r>
              <a:rPr lang="en" sz="2500" b="1">
                <a:latin typeface="Arial"/>
                <a:ea typeface="Arial"/>
                <a:cs typeface="Arial"/>
              </a:rPr>
              <a:t>Maximizing CFD Code Efficiency: A workshop on Continuous Integration, Benchmarking, and Testing in Cluster Environments</a:t>
            </a:r>
            <a:endParaRPr sz="2500" b="1">
              <a:latin typeface="Arial"/>
              <a:ea typeface="Arial"/>
              <a:cs typeface="Arial"/>
            </a:endParaRPr>
          </a:p>
          <a:p>
            <a:pPr marL="0" lvl="0" indent="0" algn="ctr">
              <a:lnSpc>
                <a:spcPct val="90000"/>
              </a:lnSpc>
              <a:spcBef>
                <a:spcPts val="0"/>
              </a:spcBef>
              <a:spcAft>
                <a:spcPts val="0"/>
              </a:spcAft>
              <a:buClr>
                <a:schemeClr val="lt1"/>
              </a:buClr>
              <a:buSzPts val="3000"/>
              <a:buFont typeface="Oxygen"/>
              <a:buNone/>
              <a:defRPr/>
            </a:pPr>
            <a:endParaRPr b="1"/>
          </a:p>
          <a:p>
            <a:pPr marL="0" lvl="0" indent="0" algn="ctr">
              <a:lnSpc>
                <a:spcPct val="90000"/>
              </a:lnSpc>
              <a:spcBef>
                <a:spcPts val="0"/>
              </a:spcBef>
              <a:spcAft>
                <a:spcPts val="0"/>
              </a:spcAft>
              <a:buClr>
                <a:schemeClr val="lt1"/>
              </a:buClr>
              <a:buSzPts val="3000"/>
              <a:buFont typeface="Oxygen"/>
              <a:buNone/>
              <a:defRPr/>
            </a:pPr>
            <a:endParaRPr b="1"/>
          </a:p>
          <a:p>
            <a:pPr marL="0" lvl="0" indent="0" algn="ctr">
              <a:lnSpc>
                <a:spcPct val="90000"/>
              </a:lnSpc>
              <a:spcBef>
                <a:spcPts val="0"/>
              </a:spcBef>
              <a:spcAft>
                <a:spcPts val="0"/>
              </a:spcAft>
              <a:buClr>
                <a:schemeClr val="lt1"/>
              </a:buClr>
              <a:buSzPts val="3000"/>
              <a:buFont typeface="Oxygen"/>
              <a:buNone/>
              <a:defRPr/>
            </a:pPr>
            <a:endParaRPr sz="2200"/>
          </a:p>
        </p:txBody>
      </p:sp>
      <p:sp>
        <p:nvSpPr>
          <p:cNvPr id="47" name="Google Shape;47;p9"/>
          <p:cNvSpPr txBox="1"/>
          <p:nvPr>
            <p:ph type="sldNum" idx="12"/>
          </p:nvPr>
        </p:nvSpPr>
        <p:spPr bwMode="auto">
          <a:xfrm>
            <a:off x="8523900" y="4681800"/>
            <a:ext cx="356400" cy="345600"/>
          </a:xfrm>
          <a:prstGeom prst="rect">
            <a:avLst/>
          </a:prstGeom>
          <a:noFill/>
          <a:ln>
            <a:noFill/>
          </a:ln>
        </p:spPr>
        <p:txBody>
          <a:bodyPr spcFirstLastPara="1" wrap="square" lIns="68575" tIns="34275" rIns="68575" bIns="34275" anchor="ctr" anchorCtr="0">
            <a:noAutofit/>
          </a:bodyPr>
          <a:lstStyle/>
          <a:p>
            <a:pPr marL="0" lvl="0" indent="0" algn="r">
              <a:spcBef>
                <a:spcPts val="0"/>
              </a:spcBef>
              <a:spcAft>
                <a:spcPts val="0"/>
              </a:spcAft>
              <a:buNone/>
              <a:defRPr/>
            </a:pPr>
            <a:fld id="{00000000-1234-1234-1234-123412341234}" type="slidenum">
              <a:rPr lang="en"/>
              <a:t>1</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64" name="Google Shape;164;p18"/>
          <p:cNvSpPr txBox="1"/>
          <p:nvPr>
            <p:ph type="ctrTitle"/>
          </p:nvPr>
        </p:nvSpPr>
        <p:spPr bwMode="auto">
          <a:xfrm>
            <a:off x="1143000" y="841772"/>
            <a:ext cx="6858000" cy="1790700"/>
          </a:xfrm>
          <a:prstGeom prst="rect">
            <a:avLst/>
          </a:prstGeom>
        </p:spPr>
        <p:txBody>
          <a:bodyPr spcFirstLastPara="1" wrap="square" lIns="68575" tIns="34275" rIns="68575" bIns="34275" anchor="ctr" anchorCtr="0">
            <a:noAutofit/>
          </a:bodyPr>
          <a:lstStyle/>
          <a:p>
            <a:pPr marL="0" lvl="0" indent="0" algn="ctr">
              <a:spcBef>
                <a:spcPts val="0"/>
              </a:spcBef>
              <a:spcAft>
                <a:spcPts val="0"/>
              </a:spcAft>
              <a:buNone/>
              <a:defRPr/>
            </a:pPr>
            <a:r>
              <a:rPr lang="en"/>
              <a:t>Hands-On Session</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69" name="Google Shape;169;p19"/>
          <p:cNvSpPr txBox="1"/>
          <p:nvPr>
            <p:ph type="title"/>
          </p:nvPr>
        </p:nvSpPr>
        <p:spPr bwMode="auto">
          <a:xfrm>
            <a:off x="264600" y="273850"/>
            <a:ext cx="7068300" cy="4848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a:t>Accessing the repository</a:t>
            </a:r>
            <a:endParaRPr/>
          </a:p>
        </p:txBody>
      </p:sp>
      <p:sp>
        <p:nvSpPr>
          <p:cNvPr id="170" name="Google Shape;170;p19"/>
          <p:cNvSpPr txBox="1"/>
          <p:nvPr>
            <p:ph type="body" idx="1"/>
          </p:nvPr>
        </p:nvSpPr>
        <p:spPr bwMode="auto">
          <a:xfrm>
            <a:off x="264325" y="1028700"/>
            <a:ext cx="8427000" cy="3499200"/>
          </a:xfrm>
          <a:prstGeom prst="rect">
            <a:avLst/>
          </a:prstGeom>
        </p:spPr>
        <p:txBody>
          <a:bodyPr spcFirstLastPara="1" wrap="square" lIns="68575" tIns="34275" rIns="68575" bIns="34275" anchor="t" anchorCtr="0">
            <a:noAutofit/>
          </a:bodyPr>
          <a:lstStyle/>
          <a:p>
            <a:pPr marL="457200" lvl="0" indent="-317500" algn="l">
              <a:lnSpc>
                <a:spcPct val="114999"/>
              </a:lnSpc>
              <a:spcBef>
                <a:spcPts val="800"/>
              </a:spcBef>
              <a:spcAft>
                <a:spcPts val="0"/>
              </a:spcAft>
              <a:buClr>
                <a:srgbClr val="1F497D"/>
              </a:buClr>
              <a:buSzPts val="1400"/>
              <a:buFont typeface="Arial"/>
              <a:buChar char="-"/>
              <a:defRPr/>
            </a:pPr>
            <a:r>
              <a:rPr lang="en">
                <a:solidFill>
                  <a:srgbClr val="1F497D"/>
                </a:solidFill>
                <a:latin typeface="Arial"/>
                <a:ea typeface="Arial"/>
                <a:cs typeface="Arial"/>
              </a:rPr>
              <a:t>Each participant gets an index such as :</a:t>
            </a:r>
            <a:endParaRPr>
              <a:solidFill>
                <a:srgbClr val="1F497D"/>
              </a:solidFill>
              <a:latin typeface="Arial"/>
              <a:ea typeface="Arial"/>
              <a:cs typeface="Arial"/>
            </a:endParaRPr>
          </a:p>
          <a:p>
            <a:pPr marL="457200" lvl="0" indent="-317500" algn="l">
              <a:lnSpc>
                <a:spcPct val="114999"/>
              </a:lnSpc>
              <a:spcBef>
                <a:spcPts val="0"/>
              </a:spcBef>
              <a:spcAft>
                <a:spcPts val="0"/>
              </a:spcAft>
              <a:buSzPts val="1400"/>
              <a:buFont typeface="Arial"/>
              <a:buChar char="-"/>
              <a:defRPr/>
            </a:pPr>
            <a:r>
              <a:rPr lang="en">
                <a:solidFill>
                  <a:srgbClr val="1F497D"/>
                </a:solidFill>
                <a:latin typeface="Arial"/>
                <a:ea typeface="Arial"/>
                <a:cs typeface="Arial"/>
              </a:rPr>
              <a:t>Participant_00</a:t>
            </a:r>
            <a:r>
              <a:rPr lang="en">
                <a:latin typeface="Arial"/>
                <a:ea typeface="Arial"/>
                <a:cs typeface="Arial"/>
              </a:rPr>
              <a:t> - </a:t>
            </a:r>
            <a:r>
              <a:rPr lang="en" u="sng">
                <a:solidFill>
                  <a:schemeClr val="hlink"/>
                </a:solidFill>
                <a:latin typeface="Arial"/>
                <a:ea typeface="Arial"/>
                <a:cs typeface="Arial"/>
                <a:hlinkClick r:id="rId3" tooltip="https://gitos.rrze.fau.de/cx_workshop_01_ceec/participant_00"/>
              </a:rPr>
              <a:t>https://gitos.rrze.fau.de/cx_workshop_01_ceec/</a:t>
            </a:r>
            <a:r>
              <a:rPr lang="en" u="sng">
                <a:solidFill>
                  <a:srgbClr val="C00000"/>
                </a:solidFill>
                <a:latin typeface="Arial"/>
                <a:ea typeface="Arial"/>
                <a:cs typeface="Arial"/>
                <a:hlinkClick r:id="rId3" tooltip="https://gitos.rrze.fau.de/cx_workshop_01_ceec/participant_00"/>
              </a:rPr>
              <a:t>participant_00</a:t>
            </a:r>
            <a:endParaRPr>
              <a:solidFill>
                <a:srgbClr val="C00000"/>
              </a:solidFill>
              <a:latin typeface="Arial"/>
              <a:ea typeface="Arial"/>
              <a:cs typeface="Arial"/>
            </a:endParaRPr>
          </a:p>
          <a:p>
            <a:pPr marL="457200" lvl="0" indent="-317500" algn="l">
              <a:lnSpc>
                <a:spcPct val="114999"/>
              </a:lnSpc>
              <a:spcBef>
                <a:spcPts val="0"/>
              </a:spcBef>
              <a:spcAft>
                <a:spcPts val="0"/>
              </a:spcAft>
              <a:buClr>
                <a:srgbClr val="1F497D"/>
              </a:buClr>
              <a:buSzPts val="1400"/>
              <a:buFont typeface="Arial"/>
              <a:buChar char="-"/>
              <a:defRPr/>
            </a:pPr>
            <a:r>
              <a:rPr lang="en">
                <a:solidFill>
                  <a:srgbClr val="1F497D"/>
                </a:solidFill>
                <a:latin typeface="Arial"/>
                <a:ea typeface="Arial"/>
                <a:cs typeface="Arial"/>
              </a:rPr>
              <a:t>Please clone or work on your respective repository</a:t>
            </a:r>
            <a:endParaRPr>
              <a:solidFill>
                <a:srgbClr val="1F497D"/>
              </a:solidFill>
              <a:latin typeface="Arial"/>
              <a:ea typeface="Arial"/>
              <a:cs typeface="Arial"/>
            </a:endParaRPr>
          </a:p>
          <a:p>
            <a:pPr marL="457200" lvl="0" indent="0" algn="l">
              <a:lnSpc>
                <a:spcPct val="114999"/>
              </a:lnSpc>
              <a:spcBef>
                <a:spcPts val="800"/>
              </a:spcBef>
              <a:spcAft>
                <a:spcPts val="0"/>
              </a:spcAft>
              <a:buNone/>
              <a:defRPr/>
            </a:pPr>
            <a:endParaRPr>
              <a:solidFill>
                <a:srgbClr val="1F497D"/>
              </a:solidFill>
              <a:latin typeface="Arial"/>
              <a:ea typeface="Arial"/>
              <a:cs typeface="Arial"/>
            </a:endParaRPr>
          </a:p>
          <a:p>
            <a:pPr marL="457200" lvl="0" indent="-317500" algn="l">
              <a:lnSpc>
                <a:spcPct val="114999"/>
              </a:lnSpc>
              <a:spcBef>
                <a:spcPts val="800"/>
              </a:spcBef>
              <a:spcAft>
                <a:spcPts val="0"/>
              </a:spcAft>
              <a:buClr>
                <a:srgbClr val="1F497D"/>
              </a:buClr>
              <a:buSzPts val="1400"/>
              <a:buFont typeface="Arial"/>
              <a:buChar char="-"/>
              <a:defRPr/>
            </a:pPr>
            <a:r>
              <a:rPr lang="en">
                <a:solidFill>
                  <a:srgbClr val="1F497D"/>
                </a:solidFill>
                <a:latin typeface="Arial"/>
                <a:ea typeface="Arial"/>
                <a:cs typeface="Arial"/>
              </a:rPr>
              <a:t>Who </a:t>
            </a:r>
            <a:r>
              <a:rPr lang="en" b="1">
                <a:solidFill>
                  <a:srgbClr val="1F497D"/>
                </a:solidFill>
                <a:latin typeface="Arial"/>
                <a:ea typeface="Arial"/>
                <a:cs typeface="Arial"/>
              </a:rPr>
              <a:t>does not</a:t>
            </a:r>
            <a:r>
              <a:rPr lang="en">
                <a:solidFill>
                  <a:srgbClr val="1F497D"/>
                </a:solidFill>
                <a:latin typeface="Arial"/>
                <a:ea typeface="Arial"/>
                <a:cs typeface="Arial"/>
              </a:rPr>
              <a:t> have account on gitos.rrze.fau.de: </a:t>
            </a:r>
            <a:endParaRPr>
              <a:solidFill>
                <a:srgbClr val="1F497D"/>
              </a:solidFill>
              <a:latin typeface="Arial"/>
              <a:ea typeface="Arial"/>
              <a:cs typeface="Arial"/>
            </a:endParaRPr>
          </a:p>
          <a:p>
            <a:pPr marL="914400" lvl="0" indent="-317500" algn="l">
              <a:lnSpc>
                <a:spcPct val="114999"/>
              </a:lnSpc>
              <a:spcBef>
                <a:spcPts val="0"/>
              </a:spcBef>
              <a:spcAft>
                <a:spcPts val="0"/>
              </a:spcAft>
              <a:buClr>
                <a:srgbClr val="1F497D"/>
              </a:buClr>
              <a:buSzPts val="1400"/>
              <a:buFont typeface="Arial"/>
              <a:buChar char="-"/>
              <a:defRPr/>
            </a:pPr>
            <a:r>
              <a:rPr lang="en">
                <a:solidFill>
                  <a:srgbClr val="1F497D"/>
                </a:solidFill>
                <a:latin typeface="Arial"/>
                <a:ea typeface="Arial"/>
                <a:cs typeface="Arial"/>
              </a:rPr>
              <a:t>To push the repository:</a:t>
            </a:r>
            <a:endParaRPr>
              <a:solidFill>
                <a:srgbClr val="1F497D"/>
              </a:solidFill>
              <a:latin typeface="Arial"/>
              <a:ea typeface="Arial"/>
              <a:cs typeface="Arial"/>
            </a:endParaRPr>
          </a:p>
          <a:p>
            <a:pPr marL="914400" lvl="0" indent="-317500" algn="l">
              <a:lnSpc>
                <a:spcPct val="114999"/>
              </a:lnSpc>
              <a:spcBef>
                <a:spcPts val="0"/>
              </a:spcBef>
              <a:spcAft>
                <a:spcPts val="0"/>
              </a:spcAft>
              <a:buClr>
                <a:srgbClr val="1F497D"/>
              </a:buClr>
              <a:buSzPts val="1400"/>
              <a:buChar char="-"/>
              <a:defRPr/>
            </a:pPr>
            <a:r>
              <a:rPr lang="en">
                <a:solidFill>
                  <a:srgbClr val="1F497D"/>
                </a:solidFill>
                <a:latin typeface="Arial"/>
                <a:ea typeface="Arial"/>
                <a:cs typeface="Arial"/>
              </a:rPr>
              <a:t>git remote set-url --push origin "https://</a:t>
            </a:r>
            <a:r>
              <a:rPr lang="en">
                <a:solidFill>
                  <a:srgbClr val="C00000"/>
                </a:solidFill>
                <a:latin typeface="Arial"/>
                <a:ea typeface="Arial"/>
                <a:cs typeface="Arial"/>
              </a:rPr>
              <a:t>token_name</a:t>
            </a:r>
            <a:r>
              <a:rPr lang="en">
                <a:solidFill>
                  <a:srgbClr val="1F497D"/>
                </a:solidFill>
                <a:latin typeface="Arial"/>
                <a:ea typeface="Arial"/>
                <a:cs typeface="Arial"/>
              </a:rPr>
              <a:t>:</a:t>
            </a:r>
            <a:r>
              <a:rPr lang="en">
                <a:solidFill>
                  <a:srgbClr val="C00000"/>
                </a:solidFill>
                <a:latin typeface="Arial"/>
                <a:ea typeface="Arial"/>
                <a:cs typeface="Arial"/>
              </a:rPr>
              <a:t>generated_token</a:t>
            </a:r>
            <a:r>
              <a:rPr lang="en">
                <a:solidFill>
                  <a:srgbClr val="1F497D"/>
                </a:solidFill>
                <a:latin typeface="Arial"/>
                <a:ea typeface="Arial"/>
                <a:cs typeface="Arial"/>
              </a:rPr>
              <a:t>@gitos.rrze.fau.de/cx_workshop_01_ceec/</a:t>
            </a:r>
            <a:r>
              <a:rPr lang="en">
                <a:solidFill>
                  <a:srgbClr val="C00000"/>
                </a:solidFill>
                <a:latin typeface="Arial"/>
                <a:ea typeface="Arial"/>
                <a:cs typeface="Arial"/>
              </a:rPr>
              <a:t>repository_name</a:t>
            </a:r>
            <a:r>
              <a:rPr lang="en">
                <a:solidFill>
                  <a:srgbClr val="1F497D"/>
                </a:solidFill>
                <a:latin typeface="Arial"/>
                <a:ea typeface="Arial"/>
                <a:cs typeface="Arial"/>
              </a:rPr>
              <a:t>.git" </a:t>
            </a:r>
            <a:endParaRPr>
              <a:solidFill>
                <a:srgbClr val="1F497D"/>
              </a:solidFill>
              <a:latin typeface="Arial"/>
              <a:ea typeface="Arial"/>
              <a:cs typeface="Arial"/>
            </a:endParaRPr>
          </a:p>
          <a:p>
            <a:pPr marL="914400" lvl="0" indent="-317500" algn="l">
              <a:lnSpc>
                <a:spcPct val="114999"/>
              </a:lnSpc>
              <a:spcBef>
                <a:spcPts val="0"/>
              </a:spcBef>
              <a:spcAft>
                <a:spcPts val="0"/>
              </a:spcAft>
              <a:buClr>
                <a:srgbClr val="1F497D"/>
              </a:buClr>
              <a:buSzPts val="1400"/>
              <a:buFont typeface="Arial"/>
              <a:buChar char="-"/>
              <a:defRPr/>
            </a:pPr>
            <a:r>
              <a:rPr lang="en">
                <a:solidFill>
                  <a:srgbClr val="1F497D"/>
                </a:solidFill>
                <a:latin typeface="Arial"/>
                <a:ea typeface="Arial"/>
                <a:cs typeface="Arial"/>
              </a:rPr>
              <a:t>Example: git remote set-url --push origin "https://</a:t>
            </a:r>
            <a:r>
              <a:rPr lang="en">
                <a:solidFill>
                  <a:srgbClr val="C00000"/>
                </a:solidFill>
                <a:latin typeface="Arial"/>
                <a:ea typeface="Arial"/>
                <a:cs typeface="Arial"/>
              </a:rPr>
              <a:t>public_test</a:t>
            </a:r>
            <a:r>
              <a:rPr lang="en">
                <a:solidFill>
                  <a:srgbClr val="1F497D"/>
                </a:solidFill>
                <a:latin typeface="Arial"/>
                <a:ea typeface="Arial"/>
                <a:cs typeface="Arial"/>
              </a:rPr>
              <a:t>:</a:t>
            </a:r>
            <a:r>
              <a:rPr lang="en">
                <a:solidFill>
                  <a:srgbClr val="C00000"/>
                </a:solidFill>
                <a:latin typeface="Arial"/>
                <a:ea typeface="Arial"/>
                <a:cs typeface="Arial"/>
              </a:rPr>
              <a:t>FrsS7yH4Ra2VHELsMCP</a:t>
            </a:r>
            <a:r>
              <a:rPr lang="en">
                <a:solidFill>
                  <a:srgbClr val="1F497D"/>
                </a:solidFill>
                <a:latin typeface="Arial"/>
                <a:ea typeface="Arial"/>
                <a:cs typeface="Arial"/>
              </a:rPr>
              <a:t>@gitos.rrze.fau.de/cx_workshop_01_ceec/</a:t>
            </a:r>
            <a:r>
              <a:rPr lang="en">
                <a:solidFill>
                  <a:srgbClr val="C00000"/>
                </a:solidFill>
                <a:latin typeface="Arial"/>
                <a:ea typeface="Arial"/>
                <a:cs typeface="Arial"/>
              </a:rPr>
              <a:t>participant_00</a:t>
            </a:r>
            <a:r>
              <a:rPr lang="en">
                <a:solidFill>
                  <a:srgbClr val="1F497D"/>
                </a:solidFill>
                <a:latin typeface="Arial"/>
                <a:ea typeface="Arial"/>
                <a:cs typeface="Arial"/>
              </a:rPr>
              <a:t>.git" </a:t>
            </a:r>
            <a:endParaRPr>
              <a:solidFill>
                <a:srgbClr val="1F497D"/>
              </a:solidFill>
              <a:latin typeface="Arial"/>
              <a:ea typeface="Arial"/>
              <a:cs typeface="Arial"/>
            </a:endParaRPr>
          </a:p>
          <a:p>
            <a:pPr marL="914400" lvl="0" indent="-317500" algn="l">
              <a:lnSpc>
                <a:spcPct val="114999"/>
              </a:lnSpc>
              <a:spcBef>
                <a:spcPts val="0"/>
              </a:spcBef>
              <a:spcAft>
                <a:spcPts val="0"/>
              </a:spcAft>
              <a:buClr>
                <a:srgbClr val="C00000"/>
              </a:buClr>
              <a:buSzPts val="1400"/>
              <a:buFont typeface="Arial"/>
              <a:buChar char="-"/>
              <a:defRPr/>
            </a:pPr>
            <a:r>
              <a:rPr lang="en">
                <a:solidFill>
                  <a:srgbClr val="C00000"/>
                </a:solidFill>
                <a:latin typeface="Arial"/>
                <a:ea typeface="Arial"/>
                <a:cs typeface="Arial"/>
              </a:rPr>
              <a:t>Please keep the token safe until the end of the workshop !</a:t>
            </a:r>
            <a:endParaRPr>
              <a:solidFill>
                <a:srgbClr val="C00000"/>
              </a:solidFill>
              <a:latin typeface="Arial"/>
              <a:ea typeface="Arial"/>
              <a:cs typeface="Arial"/>
            </a:endParaRPr>
          </a:p>
          <a:p>
            <a:pPr marL="457200" lvl="0" indent="0" algn="l">
              <a:lnSpc>
                <a:spcPct val="114999"/>
              </a:lnSpc>
              <a:spcBef>
                <a:spcPts val="0"/>
              </a:spcBef>
              <a:spcAft>
                <a:spcPts val="0"/>
              </a:spcAft>
              <a:buNone/>
              <a:defRPr/>
            </a:pPr>
            <a:endParaRPr>
              <a:latin typeface="Arial"/>
              <a:ea typeface="Arial"/>
              <a:cs typeface="Arial"/>
            </a:endParaRPr>
          </a:p>
          <a:p>
            <a:pPr marL="0" lvl="0" indent="0" algn="l">
              <a:lnSpc>
                <a:spcPct val="114999"/>
              </a:lnSpc>
              <a:spcBef>
                <a:spcPts val="800"/>
              </a:spcBef>
              <a:spcAft>
                <a:spcPts val="0"/>
              </a:spcAft>
              <a:buNone/>
              <a:defRPr/>
            </a:pPr>
            <a:endParaRPr>
              <a:latin typeface="Arial"/>
              <a:ea typeface="Arial"/>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977807722" name="Google Shape;19;p4"/>
          <p:cNvSpPr txBox="1"/>
          <p:nvPr>
            <p:ph type="title"/>
          </p:nvPr>
        </p:nvSpPr>
        <p:spPr bwMode="auto">
          <a:xfrm>
            <a:off x="264600" y="273843"/>
            <a:ext cx="5176641" cy="480389"/>
          </a:xfrm>
          <a:prstGeom prst="rect">
            <a:avLst/>
          </a:prstGeom>
          <a:noFill/>
          <a:ln>
            <a:noFill/>
          </a:ln>
        </p:spPr>
        <p:txBody>
          <a:bodyPr spcFirstLastPara="1" wrap="square" lIns="68574" tIns="34274" rIns="68574" bIns="34274" anchor="t" anchorCtr="0">
            <a:spAutoFit/>
          </a:bodyPr>
          <a:lstStyle>
            <a:lvl1pPr marR="0" lvl="0" algn="l">
              <a:lnSpc>
                <a:spcPct val="90000"/>
              </a:lnSpc>
              <a:spcBef>
                <a:spcPts val="0"/>
              </a:spcBef>
              <a:spcAft>
                <a:spcPts val="0"/>
              </a:spcAft>
              <a:buClr>
                <a:schemeClr val="dk1"/>
              </a:buClr>
              <a:buSzPts val="3000"/>
              <a:buFont typeface="Oxygen"/>
              <a:buNone/>
              <a:defRPr sz="3000" b="0" i="0" u="none" strike="noStrike" cap="none">
                <a:solidFill>
                  <a:schemeClr val="dk1"/>
                </a:solidFill>
                <a:latin typeface="Oxygen"/>
                <a:ea typeface="Oxygen"/>
                <a:cs typeface="Oxyge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pPr>
              <a:defRPr/>
            </a:pPr>
            <a:r>
              <a:rPr/>
              <a:t>accessing repository</a:t>
            </a:r>
            <a:endParaRPr/>
          </a:p>
        </p:txBody>
      </p:sp>
      <p:sp>
        <p:nvSpPr>
          <p:cNvPr id="1962680484" name=""/>
          <p:cNvSpPr/>
          <p:nvPr/>
        </p:nvSpPr>
        <p:spPr bwMode="auto">
          <a:xfrm flipH="0" flipV="0">
            <a:off x="657249" y="952499"/>
            <a:ext cx="7845849" cy="1402439"/>
          </a:xfrm>
        </p:spPr>
        <p:txBody>
          <a:bodyPr rot="0" spcFirstLastPara="0" vertOverflow="overflow" horzOverflow="overflow" vert="horz" wrap="square" lIns="91440" tIns="45720" rIns="91440" bIns="45720" numCol="1" spcCol="0" rtlCol="0" fromWordArt="0" anchor="t" anchorCtr="0" forceAA="0" upright="0" compatLnSpc="1">
            <a:prstTxWarp prst="textNoShape"/>
            <a:spAutoFit/>
          </a:bodyPr>
          <a:p>
            <a:pPr>
              <a:defRPr/>
            </a:pPr>
            <a:r>
              <a:rPr u="sng">
                <a:solidFill>
                  <a:schemeClr val="hlink"/>
                </a:solidFill>
                <a:hlinkClick r:id="rId3" tooltip="https://gitos.rrze.fau.de/cx_workshop_01_ceec/participant_01"/>
              </a:rPr>
              <a:t>https://gitos.rrze.fau.de/cx_workshop_01_ceec/participant_01</a:t>
            </a:r>
            <a:endParaRPr/>
          </a:p>
          <a:p>
            <a:pPr>
              <a:defRPr/>
            </a:pPr>
            <a:r>
              <a:rPr sz="1200" b="0" i="0" u="none">
                <a:solidFill>
                  <a:srgbClr val="000000"/>
                </a:solidFill>
                <a:latin typeface="Times New Roman"/>
                <a:ea typeface="Times New Roman"/>
                <a:cs typeface="Times New Roman"/>
              </a:rPr>
              <a:t>git clone </a:t>
            </a:r>
            <a:endParaRPr/>
          </a:p>
          <a:p>
            <a:pPr>
              <a:defRPr/>
            </a:pPr>
            <a:r>
              <a:rPr sz="1200" b="0" i="0" u="none">
                <a:solidFill>
                  <a:srgbClr val="000000"/>
                </a:solidFill>
                <a:latin typeface="Times New Roman"/>
                <a:ea typeface="Times New Roman"/>
                <a:cs typeface="Times New Roman"/>
              </a:rPr>
              <a:t>cd participant_01</a:t>
            </a:r>
            <a:endParaRPr/>
          </a:p>
          <a:p>
            <a:pPr>
              <a:defRPr/>
            </a:pPr>
            <a:r>
              <a:rPr sz="1200" b="0" i="0" u="none">
                <a:solidFill>
                  <a:srgbClr val="000000"/>
                </a:solidFill>
                <a:latin typeface="Times New Roman"/>
                <a:ea typeface="Times New Roman"/>
                <a:cs typeface="Times New Roman"/>
              </a:rPr>
              <a:t>git remote add &lt;your_repository_name&gt; &lt;your_repository_url&gt;</a:t>
            </a:r>
            <a:endParaRPr/>
          </a:p>
          <a:p>
            <a:pPr>
              <a:defRPr/>
            </a:pPr>
            <a:r>
              <a:rPr sz="1200" b="0" i="0" u="none">
                <a:solidFill>
                  <a:srgbClr val="000000"/>
                </a:solidFill>
                <a:latin typeface="Times New Roman"/>
                <a:ea typeface="Times New Roman"/>
                <a:cs typeface="Times New Roman"/>
              </a:rPr>
              <a:t>Participant who do not have accounts on gitos.rrze.fau.de can use: git push https://token_name:&lt;project_access_token&gt;@gitos.rrze.fau.de/&lt;cx_workshop_01_ceec/repository_name&gt;.git to push the repository otherwise use: git push &lt;your_repository&gt;</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81" name="Google Shape;181;p21"/>
          <p:cNvSpPr txBox="1"/>
          <p:nvPr>
            <p:ph type="body" idx="1"/>
          </p:nvPr>
        </p:nvSpPr>
        <p:spPr bwMode="auto">
          <a:xfrm>
            <a:off x="264318" y="1028700"/>
            <a:ext cx="7508700" cy="3186000"/>
          </a:xfrm>
          <a:prstGeom prst="rect">
            <a:avLst/>
          </a:prstGeom>
        </p:spPr>
        <p:txBody>
          <a:bodyPr spcFirstLastPara="1" wrap="square" lIns="68575" tIns="34275" rIns="68575" bIns="34275" anchor="t" anchorCtr="0">
            <a:noAutofit/>
          </a:bodyPr>
          <a:lstStyle/>
          <a:p>
            <a:pPr marL="457200" lvl="0" indent="-317500" algn="l">
              <a:lnSpc>
                <a:spcPct val="114999"/>
              </a:lnSpc>
              <a:spcBef>
                <a:spcPts val="1200"/>
              </a:spcBef>
              <a:spcAft>
                <a:spcPts val="0"/>
              </a:spcAft>
              <a:buClr>
                <a:srgbClr val="1F497D"/>
              </a:buClr>
              <a:buSzPts val="1400"/>
              <a:buChar char="-"/>
              <a:defRPr/>
            </a:pPr>
            <a:r>
              <a:rPr lang="en">
                <a:solidFill>
                  <a:srgbClr val="1F497D"/>
                </a:solidFill>
                <a:latin typeface="Arial"/>
                <a:ea typeface="Arial"/>
                <a:cs typeface="Arial"/>
              </a:rPr>
              <a:t>Project must be hosted on one of the two </a:t>
            </a:r>
            <a:r>
              <a:rPr lang="en" u="sng">
                <a:solidFill>
                  <a:srgbClr val="C00000"/>
                </a:solidFill>
                <a:latin typeface="Arial"/>
                <a:ea typeface="Arial"/>
                <a:cs typeface="Arial"/>
                <a:hlinkClick r:id="rId3" tooltip="https://www.rrze.fau.de/serverdienste/infrastruktur/gitlab/"/>
              </a:rPr>
              <a:t>RRZE Gitlab instances</a:t>
            </a:r>
            <a:endParaRPr>
              <a:solidFill>
                <a:srgbClr val="C00000"/>
              </a:solidFill>
              <a:latin typeface="Arial"/>
              <a:ea typeface="Arial"/>
              <a:cs typeface="Arial"/>
            </a:endParaRPr>
          </a:p>
          <a:p>
            <a:pPr marL="457200" lvl="0" indent="-317500" algn="l">
              <a:lnSpc>
                <a:spcPct val="114999"/>
              </a:lnSpc>
              <a:spcBef>
                <a:spcPts val="0"/>
              </a:spcBef>
              <a:spcAft>
                <a:spcPts val="0"/>
              </a:spcAft>
              <a:buClr>
                <a:srgbClr val="1F497D"/>
              </a:buClr>
              <a:buSzPts val="1400"/>
              <a:buChar char="-"/>
              <a:defRPr/>
            </a:pPr>
            <a:r>
              <a:rPr lang="en" u="sng">
                <a:solidFill>
                  <a:srgbClr val="C00000"/>
                </a:solidFill>
                <a:latin typeface="Arial"/>
                <a:ea typeface="Arial"/>
                <a:cs typeface="Arial"/>
                <a:hlinkClick r:id="rId4" tooltip="https://gitlab.rrze.fau.de/users/sign_in"/>
              </a:rPr>
              <a:t>gitlab.rrze</a:t>
            </a:r>
            <a:r>
              <a:rPr lang="en">
                <a:solidFill>
                  <a:srgbClr val="C00000"/>
                </a:solidFill>
                <a:latin typeface="Arial"/>
                <a:ea typeface="Arial"/>
                <a:cs typeface="Arial"/>
              </a:rPr>
              <a:t> </a:t>
            </a:r>
            <a:r>
              <a:rPr lang="en">
                <a:solidFill>
                  <a:srgbClr val="1F497D"/>
                </a:solidFill>
                <a:latin typeface="Arial"/>
                <a:ea typeface="Arial"/>
                <a:cs typeface="Arial"/>
              </a:rPr>
              <a:t>with Enterprise features for FAU-internal projects</a:t>
            </a:r>
            <a:endParaRPr>
              <a:solidFill>
                <a:srgbClr val="1F497D"/>
              </a:solidFill>
              <a:latin typeface="Arial"/>
              <a:ea typeface="Arial"/>
              <a:cs typeface="Arial"/>
            </a:endParaRPr>
          </a:p>
          <a:p>
            <a:pPr marL="457200" lvl="0" indent="-317500" algn="l">
              <a:lnSpc>
                <a:spcPct val="114999"/>
              </a:lnSpc>
              <a:spcBef>
                <a:spcPts val="0"/>
              </a:spcBef>
              <a:spcAft>
                <a:spcPts val="0"/>
              </a:spcAft>
              <a:buClr>
                <a:srgbClr val="1F497D"/>
              </a:buClr>
              <a:buSzPts val="1400"/>
              <a:buChar char="-"/>
              <a:defRPr/>
            </a:pPr>
            <a:r>
              <a:rPr lang="en" u="sng">
                <a:solidFill>
                  <a:srgbClr val="1F497D"/>
                </a:solidFill>
                <a:latin typeface="Arial"/>
                <a:ea typeface="Arial"/>
                <a:cs typeface="Arial"/>
                <a:hlinkClick r:id="rId5" tooltip="https://gitos.rrze.fau.de/users/sign_in"/>
              </a:rPr>
              <a:t>gitos.rrze</a:t>
            </a:r>
            <a:r>
              <a:rPr lang="en">
                <a:solidFill>
                  <a:srgbClr val="1F497D"/>
                </a:solidFill>
                <a:latin typeface="Arial"/>
                <a:ea typeface="Arial"/>
                <a:cs typeface="Arial"/>
              </a:rPr>
              <a:t> for projects in the German/European research community</a:t>
            </a:r>
            <a:br>
              <a:rPr lang="en">
                <a:solidFill>
                  <a:srgbClr val="1F497D"/>
                </a:solidFill>
                <a:latin typeface="Arial"/>
                <a:ea typeface="Arial"/>
                <a:cs typeface="Arial"/>
              </a:rPr>
            </a:br>
            <a:r>
              <a:rPr lang="en">
                <a:solidFill>
                  <a:srgbClr val="1F497D"/>
                </a:solidFill>
                <a:latin typeface="Arial"/>
                <a:ea typeface="Arial"/>
                <a:cs typeface="Arial"/>
              </a:rPr>
              <a:t> (attached to DFN-AAI)</a:t>
            </a:r>
            <a:endParaRPr>
              <a:solidFill>
                <a:srgbClr val="1F497D"/>
              </a:solidFill>
              <a:latin typeface="Arial"/>
              <a:ea typeface="Arial"/>
              <a:cs typeface="Arial"/>
            </a:endParaRPr>
          </a:p>
          <a:p>
            <a:pPr marL="457200" lvl="0" indent="-317500" algn="l">
              <a:lnSpc>
                <a:spcPct val="114999"/>
              </a:lnSpc>
              <a:spcBef>
                <a:spcPts val="0"/>
              </a:spcBef>
              <a:spcAft>
                <a:spcPts val="0"/>
              </a:spcAft>
              <a:buClr>
                <a:srgbClr val="1F497D"/>
              </a:buClr>
              <a:buSzPts val="1400"/>
              <a:buChar char="-"/>
              <a:defRPr/>
            </a:pPr>
            <a:r>
              <a:rPr lang="en">
                <a:solidFill>
                  <a:srgbClr val="1F497D"/>
                </a:solidFill>
                <a:latin typeface="Arial"/>
                <a:ea typeface="Arial"/>
                <a:cs typeface="Arial"/>
              </a:rPr>
              <a:t>A valid HPC user account at HPC4FAU and/or NHR@FAU</a:t>
            </a:r>
            <a:endParaRPr>
              <a:solidFill>
                <a:srgbClr val="1F497D"/>
              </a:solidFill>
              <a:latin typeface="Arial"/>
              <a:ea typeface="Arial"/>
              <a:cs typeface="Arial"/>
            </a:endParaRPr>
          </a:p>
          <a:p>
            <a:pPr marL="457200" lvl="0" indent="-317500" algn="l">
              <a:lnSpc>
                <a:spcPct val="114999"/>
              </a:lnSpc>
              <a:spcBef>
                <a:spcPts val="0"/>
              </a:spcBef>
              <a:spcAft>
                <a:spcPts val="0"/>
              </a:spcAft>
              <a:buClr>
                <a:srgbClr val="1F497D"/>
              </a:buClr>
              <a:buSzPts val="1400"/>
              <a:buFont typeface="Arial"/>
              <a:buChar char="-"/>
              <a:defRPr/>
            </a:pPr>
            <a:r>
              <a:rPr lang="en" u="sng">
                <a:solidFill>
                  <a:srgbClr val="1F497D"/>
                </a:solidFill>
                <a:latin typeface="Arial"/>
                <a:ea typeface="Arial"/>
                <a:cs typeface="Arial"/>
                <a:hlinkClick r:id="rId6" tooltip="https://hpc.fau.de/systems-services/systems-documentation-instructions/ssh-secure-shell-access-to-hpc-systems/#ssh_public_key"/>
              </a:rPr>
              <a:t>Create an SSH-key</a:t>
            </a:r>
            <a:r>
              <a:rPr lang="en">
                <a:solidFill>
                  <a:srgbClr val="1F497D"/>
                </a:solidFill>
                <a:latin typeface="Arial"/>
                <a:ea typeface="Arial"/>
                <a:cs typeface="Arial"/>
              </a:rPr>
              <a:t> (no passphrase)</a:t>
            </a:r>
            <a:br>
              <a:rPr lang="en">
                <a:solidFill>
                  <a:srgbClr val="1F497D"/>
                </a:solidFill>
                <a:latin typeface="Arial"/>
                <a:ea typeface="Arial"/>
                <a:cs typeface="Arial"/>
              </a:rPr>
            </a:br>
            <a:r>
              <a:rPr lang="en">
                <a:solidFill>
                  <a:srgbClr val="1F497D"/>
                </a:solidFill>
                <a:latin typeface="Arial"/>
                <a:ea typeface="Arial"/>
                <a:cs typeface="Arial"/>
              </a:rPr>
              <a:t> </a:t>
            </a:r>
            <a:r>
              <a:rPr lang="en" b="1">
                <a:solidFill>
                  <a:srgbClr val="1F497D"/>
                </a:solidFill>
                <a:latin typeface="Arial"/>
                <a:ea typeface="Arial"/>
                <a:cs typeface="Arial"/>
              </a:rPr>
              <a:t>$ ssh-keygen -t ed25519 -f id_ssh_ed25519_gitlab</a:t>
            </a:r>
            <a:br>
              <a:rPr lang="en" b="1">
                <a:solidFill>
                  <a:srgbClr val="1F497D"/>
                </a:solidFill>
                <a:latin typeface="Arial"/>
                <a:ea typeface="Arial"/>
                <a:cs typeface="Arial"/>
              </a:rPr>
            </a:br>
            <a:r>
              <a:rPr lang="en" b="1">
                <a:solidFill>
                  <a:srgbClr val="1F497D"/>
                </a:solidFill>
                <a:latin typeface="Arial"/>
                <a:ea typeface="Arial"/>
                <a:cs typeface="Arial"/>
              </a:rPr>
              <a:t> $ ls</a:t>
            </a:r>
            <a:br>
              <a:rPr lang="en" b="1">
                <a:solidFill>
                  <a:srgbClr val="1F497D"/>
                </a:solidFill>
                <a:latin typeface="Arial"/>
                <a:ea typeface="Arial"/>
                <a:cs typeface="Arial"/>
              </a:rPr>
            </a:br>
            <a:r>
              <a:rPr lang="en" b="1">
                <a:solidFill>
                  <a:srgbClr val="1F497D"/>
                </a:solidFill>
                <a:latin typeface="Arial"/>
                <a:ea typeface="Arial"/>
                <a:cs typeface="Arial"/>
              </a:rPr>
              <a:t> Id_ssh_ed25519_gitlab  	id_ssh_ed25519_gitlab.pub</a:t>
            </a:r>
            <a:endParaRPr b="1">
              <a:solidFill>
                <a:srgbClr val="1F497D"/>
              </a:solidFill>
              <a:latin typeface="Arial"/>
              <a:ea typeface="Arial"/>
              <a:cs typeface="Arial"/>
            </a:endParaRPr>
          </a:p>
          <a:p>
            <a:pPr marL="457200" lvl="0" indent="0" algn="l">
              <a:lnSpc>
                <a:spcPct val="114999"/>
              </a:lnSpc>
              <a:spcBef>
                <a:spcPts val="1200"/>
              </a:spcBef>
              <a:spcAft>
                <a:spcPts val="0"/>
              </a:spcAft>
              <a:buNone/>
              <a:defRPr/>
            </a:pPr>
            <a:endParaRPr>
              <a:latin typeface="Arial"/>
              <a:ea typeface="Arial"/>
              <a:cs typeface="Arial"/>
            </a:endParaRPr>
          </a:p>
          <a:p>
            <a:pPr marL="457200" lvl="0" indent="0" algn="l">
              <a:lnSpc>
                <a:spcPct val="114999"/>
              </a:lnSpc>
              <a:spcBef>
                <a:spcPts val="1200"/>
              </a:spcBef>
              <a:spcAft>
                <a:spcPts val="0"/>
              </a:spcAft>
              <a:buNone/>
              <a:defRPr/>
            </a:pPr>
            <a:endParaRPr>
              <a:latin typeface="Arial"/>
              <a:ea typeface="Arial"/>
              <a:cs typeface="Arial"/>
            </a:endParaRPr>
          </a:p>
          <a:p>
            <a:pPr marL="0" lvl="0" indent="0" algn="l">
              <a:spcBef>
                <a:spcPts val="1200"/>
              </a:spcBef>
              <a:spcAft>
                <a:spcPts val="0"/>
              </a:spcAft>
              <a:buNone/>
              <a:defRPr/>
            </a:pPr>
            <a:endParaRPr>
              <a:latin typeface="Arial"/>
              <a:ea typeface="Arial"/>
              <a:cs typeface="Arial"/>
            </a:endParaRPr>
          </a:p>
        </p:txBody>
      </p:sp>
      <p:sp>
        <p:nvSpPr>
          <p:cNvPr id="184" name="Google Shape;184;p21"/>
          <p:cNvSpPr txBox="1"/>
          <p:nvPr>
            <p:ph type="title"/>
          </p:nvPr>
        </p:nvSpPr>
        <p:spPr bwMode="auto">
          <a:xfrm>
            <a:off x="264600" y="273844"/>
            <a:ext cx="5168700" cy="4848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a:latin typeface="Arial"/>
                <a:ea typeface="Arial"/>
                <a:cs typeface="Arial"/>
              </a:rPr>
              <a:t>Connecting to RRZE</a:t>
            </a:r>
            <a:endParaRPr>
              <a:latin typeface="Arial"/>
              <a:ea typeface="Arial"/>
              <a:cs typeface="Arial"/>
            </a:endParaRPr>
          </a:p>
        </p:txBody>
      </p:sp>
      <p:sp>
        <p:nvSpPr>
          <p:cNvPr id="1547420026" name=""/>
          <p:cNvSpPr txBox="1"/>
          <p:nvPr/>
        </p:nvSpPr>
        <p:spPr bwMode="auto">
          <a:xfrm flipH="0" flipV="0">
            <a:off x="5303267" y="4042499"/>
            <a:ext cx="3413639" cy="305159"/>
          </a:xfrm>
          <a:prstGeom prst="rect">
            <a:avLst/>
          </a:prstGeom>
          <a:solidFill>
            <a:srgbClr val="FFC000"/>
          </a:solidFill>
          <a:ln w="12699">
            <a:solidFill>
              <a:srgbClr val="FF0000"/>
            </a:solidFill>
            <a:prstDash val="solid"/>
          </a:ln>
        </p:spPr>
        <p:txBody>
          <a:bodyPr vertOverflow="overflow" horzOverflow="overflow" vert="horz" wrap="square" lIns="91440" tIns="45720" rIns="91440" bIns="45720" numCol="1" spcCol="0" rtlCol="0" fromWordArt="0" anchor="t" anchorCtr="0" forceAA="0" upright="0" compatLnSpc="0">
            <a:spAutoFit/>
          </a:bodyPr>
          <a:p>
            <a:pPr>
              <a:defRPr/>
            </a:pPr>
            <a:r>
              <a:rPr>
                <a:solidFill>
                  <a:srgbClr val="FF0000"/>
                </a:solidFill>
              </a:rPr>
              <a:t>This is already done for your repository!</a:t>
            </a:r>
            <a:endParaRPr/>
          </a:p>
        </p:txBody>
      </p:sp>
      <p:sp>
        <p:nvSpPr>
          <p:cNvPr id="1526345620" name=""/>
          <p:cNvSpPr txBox="1"/>
          <p:nvPr/>
        </p:nvSpPr>
        <p:spPr bwMode="auto">
          <a:xfrm flipH="0" flipV="0">
            <a:off x="3739474" y="3353899"/>
            <a:ext cx="1014244" cy="305159"/>
          </a:xfrm>
          <a:prstGeom prst="rect">
            <a:avLst/>
          </a:prstGeom>
          <a:solidFill>
            <a:srgbClr val="FFC000"/>
          </a:solidFill>
          <a:ln w="12699">
            <a:solidFill>
              <a:srgbClr val="FF0000"/>
            </a:solidFill>
            <a:prstDash val="solid"/>
          </a:ln>
        </p:spPr>
        <p:txBody>
          <a:bodyPr vertOverflow="overflow" horzOverflow="overflow" vert="horz" wrap="square" lIns="91440" tIns="45720" rIns="91440" bIns="45720" numCol="1" spcCol="0" rtlCol="0" fromWordArt="0" anchor="t" anchorCtr="0" forceAA="0" upright="0" compatLnSpc="0">
            <a:spAutoFit/>
          </a:bodyPr>
          <a:p>
            <a:pPr>
              <a:defRPr/>
            </a:pPr>
            <a:r>
              <a:rPr>
                <a:solidFill>
                  <a:srgbClr val="FF0000"/>
                </a:solidFill>
              </a:rPr>
              <a:t>Public key</a:t>
            </a:r>
            <a:endParaRPr/>
          </a:p>
        </p:txBody>
      </p:sp>
      <p:sp>
        <p:nvSpPr>
          <p:cNvPr id="1690835290" name=""/>
          <p:cNvSpPr txBox="1"/>
          <p:nvPr/>
        </p:nvSpPr>
        <p:spPr bwMode="auto">
          <a:xfrm flipH="0" flipV="0">
            <a:off x="1214291" y="3353899"/>
            <a:ext cx="1168761" cy="305159"/>
          </a:xfrm>
          <a:prstGeom prst="rect">
            <a:avLst/>
          </a:prstGeom>
          <a:solidFill>
            <a:srgbClr val="FFC000"/>
          </a:solidFill>
          <a:ln w="12699">
            <a:solidFill>
              <a:srgbClr val="FF0000"/>
            </a:solidFill>
            <a:prstDash val="solid"/>
          </a:ln>
        </p:spPr>
        <p:txBody>
          <a:bodyPr vertOverflow="overflow" horzOverflow="overflow" vert="horz" wrap="square" lIns="91440" tIns="45720" rIns="91440" bIns="45720" numCol="1" spcCol="0" rtlCol="0" fromWordArt="0" anchor="t" anchorCtr="0" forceAA="0" upright="0" compatLnSpc="0">
            <a:spAutoFit/>
          </a:bodyPr>
          <a:p>
            <a:pPr>
              <a:defRPr/>
            </a:pPr>
            <a:r>
              <a:rPr>
                <a:solidFill>
                  <a:srgbClr val="FF0000"/>
                </a:solidFill>
              </a:rPr>
              <a:t>Private key</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75" name="Google Shape;175;p20"/>
          <p:cNvSpPr txBox="1"/>
          <p:nvPr>
            <p:ph type="title"/>
          </p:nvPr>
        </p:nvSpPr>
        <p:spPr bwMode="auto">
          <a:xfrm>
            <a:off x="264600" y="273844"/>
            <a:ext cx="5168700" cy="4848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a:latin typeface="Arial"/>
                <a:ea typeface="Arial"/>
                <a:cs typeface="Arial"/>
              </a:rPr>
              <a:t>Connecting to RRZE</a:t>
            </a:r>
            <a:endParaRPr>
              <a:latin typeface="Arial"/>
              <a:ea typeface="Arial"/>
              <a:cs typeface="Arial"/>
            </a:endParaRPr>
          </a:p>
        </p:txBody>
      </p:sp>
      <p:sp>
        <p:nvSpPr>
          <p:cNvPr id="176" name="Google Shape;176;p20"/>
          <p:cNvSpPr txBox="1"/>
          <p:nvPr>
            <p:ph type="body" idx="1"/>
          </p:nvPr>
        </p:nvSpPr>
        <p:spPr bwMode="auto">
          <a:xfrm flipH="0" flipV="0">
            <a:off x="264324" y="758643"/>
            <a:ext cx="7508700" cy="3758455"/>
          </a:xfrm>
          <a:prstGeom prst="rect">
            <a:avLst/>
          </a:prstGeom>
        </p:spPr>
        <p:txBody>
          <a:bodyPr spcFirstLastPara="1" wrap="square" lIns="68574" tIns="34274" rIns="68574" bIns="34274" anchor="t" anchorCtr="0">
            <a:noAutofit/>
          </a:bodyPr>
          <a:lstStyle/>
          <a:p>
            <a:pPr marL="457200" lvl="0" indent="-317499" algn="l">
              <a:lnSpc>
                <a:spcPct val="100000"/>
              </a:lnSpc>
              <a:spcBef>
                <a:spcPts val="1199"/>
              </a:spcBef>
              <a:spcAft>
                <a:spcPts val="0"/>
              </a:spcAft>
              <a:buClr>
                <a:srgbClr val="1F497D"/>
              </a:buClr>
              <a:buSzPts val="1400"/>
              <a:buFont typeface="Arial"/>
              <a:buChar char="-"/>
              <a:defRPr/>
            </a:pPr>
            <a:r>
              <a:rPr lang="en">
                <a:solidFill>
                  <a:srgbClr val="002060"/>
                </a:solidFill>
                <a:latin typeface="Arial"/>
                <a:ea typeface="Arial"/>
                <a:cs typeface="Arial"/>
              </a:rPr>
              <a:t>Users must have </a:t>
            </a:r>
            <a:r>
              <a:rPr lang="en">
                <a:solidFill>
                  <a:srgbClr val="C00000"/>
                </a:solidFill>
                <a:latin typeface="Arial"/>
                <a:ea typeface="Arial"/>
                <a:cs typeface="Arial"/>
              </a:rPr>
              <a:t>access to HPC, access to gitlab.rrze.fau.de</a:t>
            </a:r>
            <a:r>
              <a:rPr lang="en">
                <a:solidFill>
                  <a:srgbClr val="002060"/>
                </a:solidFill>
                <a:latin typeface="Arial"/>
                <a:ea typeface="Arial"/>
                <a:cs typeface="Arial"/>
              </a:rPr>
              <a:t> (external users can use gitos.rrze.fau.de), generate ssh-key pair</a:t>
            </a:r>
            <a:endParaRPr lang="en">
              <a:solidFill>
                <a:srgbClr val="FF0000"/>
              </a:solidFill>
              <a:latin typeface="Arial"/>
              <a:ea typeface="Arial"/>
              <a:cs typeface="Arial"/>
            </a:endParaRPr>
          </a:p>
          <a:p>
            <a:pPr marL="457200" lvl="0" indent="-317499" algn="l">
              <a:lnSpc>
                <a:spcPct val="100000"/>
              </a:lnSpc>
              <a:spcBef>
                <a:spcPts val="1199"/>
              </a:spcBef>
              <a:spcAft>
                <a:spcPts val="0"/>
              </a:spcAft>
              <a:buClr>
                <a:srgbClr val="1F497D"/>
              </a:buClr>
              <a:buSzPts val="1400"/>
              <a:buFont typeface="Arial"/>
              <a:buChar char="-"/>
              <a:defRPr/>
            </a:pPr>
            <a:r>
              <a:rPr lang="en">
                <a:solidFill>
                  <a:srgbClr val="1F497D"/>
                </a:solidFill>
                <a:latin typeface="Arial"/>
                <a:ea typeface="Arial"/>
                <a:cs typeface="Arial"/>
              </a:rPr>
              <a:t>Send email to </a:t>
            </a:r>
            <a:r>
              <a:rPr lang="en" u="sng">
                <a:solidFill>
                  <a:srgbClr val="1F497D"/>
                </a:solidFill>
                <a:latin typeface="Arial"/>
                <a:ea typeface="Arial"/>
                <a:cs typeface="Arial"/>
              </a:rPr>
              <a:t>hpc-support@fau.de</a:t>
            </a:r>
            <a:r>
              <a:rPr lang="en">
                <a:solidFill>
                  <a:srgbClr val="1F497D"/>
                </a:solidFill>
                <a:latin typeface="Arial"/>
                <a:ea typeface="Arial"/>
                <a:cs typeface="Arial"/>
              </a:rPr>
              <a:t> with</a:t>
            </a:r>
            <a:endParaRPr lang="en">
              <a:solidFill>
                <a:srgbClr val="1F497D"/>
              </a:solidFill>
              <a:latin typeface="Arial"/>
              <a:ea typeface="Arial"/>
              <a:cs typeface="Arial"/>
            </a:endParaRPr>
          </a:p>
          <a:p>
            <a:pPr marL="857250" lvl="1" indent="-317499" algn="l">
              <a:lnSpc>
                <a:spcPct val="100000"/>
              </a:lnSpc>
              <a:spcBef>
                <a:spcPts val="0"/>
              </a:spcBef>
              <a:spcAft>
                <a:spcPts val="0"/>
              </a:spcAft>
              <a:buClr>
                <a:srgbClr val="1F497D"/>
              </a:buClr>
              <a:buSzPts val="1400"/>
              <a:buFont typeface="Arial"/>
              <a:buChar char="-"/>
              <a:defRPr/>
            </a:pPr>
            <a:r>
              <a:rPr lang="en">
                <a:solidFill>
                  <a:srgbClr val="1F497D"/>
                </a:solidFill>
                <a:latin typeface="Arial"/>
                <a:ea typeface="Arial"/>
                <a:cs typeface="Arial"/>
              </a:rPr>
              <a:t>Repository URL</a:t>
            </a:r>
            <a:endParaRPr>
              <a:solidFill>
                <a:srgbClr val="1F497D"/>
              </a:solidFill>
              <a:latin typeface="Arial"/>
              <a:ea typeface="Arial"/>
              <a:cs typeface="Arial"/>
            </a:endParaRPr>
          </a:p>
          <a:p>
            <a:pPr marL="857250" lvl="1" indent="-317500" algn="l">
              <a:lnSpc>
                <a:spcPct val="100000"/>
              </a:lnSpc>
              <a:spcBef>
                <a:spcPts val="0"/>
              </a:spcBef>
              <a:spcAft>
                <a:spcPts val="0"/>
              </a:spcAft>
              <a:buClr>
                <a:srgbClr val="1F497D"/>
              </a:buClr>
              <a:buSzPts val="1400"/>
              <a:buFont typeface="Arial"/>
              <a:buChar char="-"/>
              <a:defRPr/>
            </a:pPr>
            <a:r>
              <a:rPr lang="en">
                <a:solidFill>
                  <a:srgbClr val="1F497D"/>
                </a:solidFill>
                <a:latin typeface="Arial"/>
                <a:ea typeface="Arial"/>
                <a:cs typeface="Arial"/>
              </a:rPr>
              <a:t>HPC account name</a:t>
            </a:r>
            <a:endParaRPr>
              <a:solidFill>
                <a:srgbClr val="1F497D"/>
              </a:solidFill>
              <a:latin typeface="Arial"/>
              <a:ea typeface="Arial"/>
              <a:cs typeface="Arial"/>
            </a:endParaRPr>
          </a:p>
          <a:p>
            <a:pPr marL="857250" lvl="1" indent="-317500" algn="l">
              <a:lnSpc>
                <a:spcPct val="100000"/>
              </a:lnSpc>
              <a:spcBef>
                <a:spcPts val="0"/>
              </a:spcBef>
              <a:spcAft>
                <a:spcPts val="0"/>
              </a:spcAft>
              <a:buClr>
                <a:srgbClr val="1F497D"/>
              </a:buClr>
              <a:buSzPts val="1400"/>
              <a:buFont typeface="Arial"/>
              <a:buChar char="-"/>
              <a:defRPr/>
            </a:pPr>
            <a:r>
              <a:rPr lang="en">
                <a:solidFill>
                  <a:srgbClr val="C00000"/>
                </a:solidFill>
                <a:latin typeface="Arial"/>
                <a:ea typeface="Arial"/>
                <a:cs typeface="Arial"/>
              </a:rPr>
              <a:t>Public </a:t>
            </a:r>
            <a:r>
              <a:rPr lang="en">
                <a:solidFill>
                  <a:srgbClr val="1F497D"/>
                </a:solidFill>
                <a:latin typeface="Arial"/>
                <a:ea typeface="Arial"/>
                <a:cs typeface="Arial"/>
              </a:rPr>
              <a:t>SSH key (should be a key used only for Cx)</a:t>
            </a:r>
            <a:endParaRPr>
              <a:solidFill>
                <a:srgbClr val="1F497D"/>
              </a:solidFill>
              <a:latin typeface="Arial"/>
              <a:ea typeface="Arial"/>
              <a:cs typeface="Arial"/>
            </a:endParaRPr>
          </a:p>
          <a:p>
            <a:pPr marL="0" lvl="0" indent="0" algn="l">
              <a:lnSpc>
                <a:spcPct val="100000"/>
              </a:lnSpc>
              <a:spcBef>
                <a:spcPts val="1200"/>
              </a:spcBef>
              <a:spcAft>
                <a:spcPts val="0"/>
              </a:spcAft>
              <a:buNone/>
              <a:defRPr/>
            </a:pPr>
            <a:r>
              <a:rPr lang="en">
                <a:latin typeface="Arial"/>
                <a:ea typeface="Arial"/>
                <a:cs typeface="Arial"/>
              </a:rPr>
              <a:t> </a:t>
            </a:r>
            <a:endParaRPr>
              <a:latin typeface="Arial"/>
              <a:ea typeface="Arial"/>
              <a:cs typeface="Arial"/>
            </a:endParaRPr>
          </a:p>
          <a:p>
            <a:pPr marL="457200" lvl="0" indent="-317500" algn="l">
              <a:lnSpc>
                <a:spcPct val="100000"/>
              </a:lnSpc>
              <a:spcBef>
                <a:spcPts val="1200"/>
              </a:spcBef>
              <a:spcAft>
                <a:spcPts val="0"/>
              </a:spcAft>
              <a:buClr>
                <a:srgbClr val="1F497D"/>
              </a:buClr>
              <a:buSzPts val="1400"/>
              <a:buFont typeface="Arial"/>
              <a:buChar char="-"/>
              <a:defRPr/>
            </a:pPr>
            <a:r>
              <a:rPr lang="en">
                <a:solidFill>
                  <a:srgbClr val="1F497D"/>
                </a:solidFill>
                <a:latin typeface="Arial"/>
                <a:ea typeface="Arial"/>
                <a:cs typeface="Arial"/>
              </a:rPr>
              <a:t>In the repository (Settings → CI/CD)</a:t>
            </a:r>
            <a:endParaRPr>
              <a:solidFill>
                <a:srgbClr val="1F497D"/>
              </a:solidFill>
              <a:latin typeface="Arial"/>
              <a:ea typeface="Arial"/>
              <a:cs typeface="Arial"/>
            </a:endParaRPr>
          </a:p>
          <a:p>
            <a:pPr marL="457200" lvl="0" indent="-317500" algn="l">
              <a:lnSpc>
                <a:spcPct val="100000"/>
              </a:lnSpc>
              <a:spcBef>
                <a:spcPts val="0"/>
              </a:spcBef>
              <a:spcAft>
                <a:spcPts val="0"/>
              </a:spcAft>
              <a:buClr>
                <a:srgbClr val="1F497D"/>
              </a:buClr>
              <a:buSzPts val="1400"/>
              <a:buFont typeface="Arial"/>
              <a:buChar char="-"/>
              <a:defRPr/>
            </a:pPr>
            <a:r>
              <a:rPr lang="en">
                <a:solidFill>
                  <a:srgbClr val="1F497D"/>
                </a:solidFill>
                <a:latin typeface="Arial"/>
                <a:ea typeface="Arial"/>
                <a:cs typeface="Arial"/>
              </a:rPr>
              <a:t>Runners: Activate shared HPC runner</a:t>
            </a:r>
            <a:endParaRPr>
              <a:solidFill>
                <a:srgbClr val="1F497D"/>
              </a:solidFill>
              <a:latin typeface="Arial"/>
              <a:ea typeface="Arial"/>
              <a:cs typeface="Arial"/>
            </a:endParaRPr>
          </a:p>
          <a:p>
            <a:pPr marL="457200" lvl="0" indent="-317500" algn="l">
              <a:lnSpc>
                <a:spcPct val="100000"/>
              </a:lnSpc>
              <a:spcBef>
                <a:spcPts val="0"/>
              </a:spcBef>
              <a:spcAft>
                <a:spcPts val="0"/>
              </a:spcAft>
              <a:buClr>
                <a:srgbClr val="1F497D"/>
              </a:buClr>
              <a:buSzPts val="1400"/>
              <a:buFont typeface="Arial"/>
              <a:buChar char="-"/>
              <a:defRPr/>
            </a:pPr>
            <a:r>
              <a:rPr lang="en">
                <a:solidFill>
                  <a:srgbClr val="1F497D"/>
                </a:solidFill>
                <a:latin typeface="Arial"/>
                <a:ea typeface="Arial"/>
                <a:cs typeface="Arial"/>
              </a:rPr>
              <a:t>Variables:</a:t>
            </a:r>
            <a:endParaRPr>
              <a:solidFill>
                <a:srgbClr val="1F497D"/>
              </a:solidFill>
              <a:latin typeface="Arial"/>
              <a:ea typeface="Arial"/>
              <a:cs typeface="Arial"/>
            </a:endParaRPr>
          </a:p>
          <a:p>
            <a:pPr marL="914400" lvl="0" indent="0" algn="l">
              <a:lnSpc>
                <a:spcPct val="100000"/>
              </a:lnSpc>
              <a:spcBef>
                <a:spcPts val="1200"/>
              </a:spcBef>
              <a:spcAft>
                <a:spcPts val="0"/>
              </a:spcAft>
              <a:buNone/>
              <a:defRPr/>
            </a:pPr>
            <a:r>
              <a:rPr lang="en">
                <a:solidFill>
                  <a:srgbClr val="1F497D"/>
                </a:solidFill>
                <a:latin typeface="Arial"/>
                <a:ea typeface="Arial"/>
                <a:cs typeface="Arial"/>
              </a:rPr>
              <a:t>Create </a:t>
            </a:r>
            <a:r>
              <a:rPr lang="en" b="1">
                <a:solidFill>
                  <a:srgbClr val="1F497D"/>
                </a:solidFill>
                <a:latin typeface="Arial"/>
                <a:ea typeface="Arial"/>
                <a:cs typeface="Arial"/>
              </a:rPr>
              <a:t>AUTH_USER</a:t>
            </a:r>
            <a:r>
              <a:rPr lang="en">
                <a:solidFill>
                  <a:srgbClr val="1F497D"/>
                </a:solidFill>
                <a:latin typeface="Arial"/>
                <a:ea typeface="Arial"/>
                <a:cs typeface="Arial"/>
              </a:rPr>
              <a:t> with HPC account name</a:t>
            </a:r>
            <a:endParaRPr>
              <a:solidFill>
                <a:srgbClr val="1F497D"/>
              </a:solidFill>
              <a:latin typeface="Arial"/>
              <a:ea typeface="Arial"/>
              <a:cs typeface="Arial"/>
            </a:endParaRPr>
          </a:p>
          <a:p>
            <a:pPr marL="914400" lvl="0" indent="0" algn="l">
              <a:lnSpc>
                <a:spcPct val="100000"/>
              </a:lnSpc>
              <a:spcBef>
                <a:spcPts val="1200"/>
              </a:spcBef>
              <a:spcAft>
                <a:spcPts val="0"/>
              </a:spcAft>
              <a:buNone/>
              <a:defRPr/>
            </a:pPr>
            <a:r>
              <a:rPr lang="en">
                <a:solidFill>
                  <a:srgbClr val="1F497D"/>
                </a:solidFill>
                <a:latin typeface="Arial"/>
                <a:ea typeface="Arial"/>
                <a:cs typeface="Arial"/>
              </a:rPr>
              <a:t>Create </a:t>
            </a:r>
            <a:r>
              <a:rPr lang="en" b="1">
                <a:solidFill>
                  <a:srgbClr val="1F497D"/>
                </a:solidFill>
                <a:latin typeface="Arial"/>
                <a:ea typeface="Arial"/>
                <a:cs typeface="Arial"/>
              </a:rPr>
              <a:t>AUTH_KEY</a:t>
            </a:r>
            <a:r>
              <a:rPr lang="en">
                <a:solidFill>
                  <a:srgbClr val="1F497D"/>
                </a:solidFill>
                <a:latin typeface="Arial"/>
                <a:ea typeface="Arial"/>
                <a:cs typeface="Arial"/>
              </a:rPr>
              <a:t> with </a:t>
            </a:r>
            <a:r>
              <a:rPr lang="en">
                <a:solidFill>
                  <a:srgbClr val="C00000"/>
                </a:solidFill>
                <a:latin typeface="Arial"/>
                <a:ea typeface="Arial"/>
                <a:cs typeface="Arial"/>
              </a:rPr>
              <a:t>private </a:t>
            </a:r>
            <a:r>
              <a:rPr lang="en">
                <a:solidFill>
                  <a:srgbClr val="1F497D"/>
                </a:solidFill>
                <a:latin typeface="Arial"/>
                <a:ea typeface="Arial"/>
                <a:cs typeface="Arial"/>
              </a:rPr>
              <a:t>SSH key (copy &amp; paste)</a:t>
            </a:r>
            <a:endParaRPr>
              <a:solidFill>
                <a:srgbClr val="1F497D"/>
              </a:solidFill>
              <a:latin typeface="Arial"/>
              <a:ea typeface="Arial"/>
              <a:cs typeface="Arial"/>
            </a:endParaRPr>
          </a:p>
          <a:p>
            <a:pPr marL="457200" lvl="0" indent="-317500" algn="l">
              <a:lnSpc>
                <a:spcPct val="100000"/>
              </a:lnSpc>
              <a:spcBef>
                <a:spcPts val="1200"/>
              </a:spcBef>
              <a:spcAft>
                <a:spcPts val="0"/>
              </a:spcAft>
              <a:buClr>
                <a:srgbClr val="1F497D"/>
              </a:buClr>
              <a:buSzPts val="1400"/>
              <a:buFont typeface="Arial"/>
              <a:buChar char="-"/>
              <a:defRPr/>
            </a:pPr>
            <a:r>
              <a:rPr lang="en">
                <a:solidFill>
                  <a:srgbClr val="1F497D"/>
                </a:solidFill>
                <a:latin typeface="Arial"/>
                <a:ea typeface="Arial"/>
                <a:cs typeface="Arial"/>
              </a:rPr>
              <a:t>Create </a:t>
            </a:r>
            <a:r>
              <a:rPr lang="en" b="1">
                <a:solidFill>
                  <a:srgbClr val="1F497D"/>
                </a:solidFill>
                <a:latin typeface="Arial"/>
                <a:ea typeface="Arial"/>
                <a:cs typeface="Arial"/>
              </a:rPr>
              <a:t>.gitlab-ci.yml</a:t>
            </a:r>
            <a:r>
              <a:rPr lang="en">
                <a:solidFill>
                  <a:srgbClr val="1F497D"/>
                </a:solidFill>
                <a:latin typeface="Arial"/>
                <a:ea typeface="Arial"/>
                <a:cs typeface="Arial"/>
              </a:rPr>
              <a:t> from scratch or use the CI editor</a:t>
            </a:r>
            <a:endParaRPr>
              <a:solidFill>
                <a:srgbClr val="1F497D"/>
              </a:solidFill>
              <a:latin typeface="Arial"/>
              <a:ea typeface="Arial"/>
              <a:cs typeface="Arial"/>
            </a:endParaRPr>
          </a:p>
          <a:p>
            <a:pPr marL="0" lvl="0" indent="0" algn="l">
              <a:lnSpc>
                <a:spcPct val="100000"/>
              </a:lnSpc>
              <a:spcBef>
                <a:spcPts val="1200"/>
              </a:spcBef>
              <a:spcAft>
                <a:spcPts val="0"/>
              </a:spcAft>
              <a:buNone/>
              <a:defRPr/>
            </a:pPr>
            <a:endParaRPr sz="1100">
              <a:latin typeface="Arial"/>
              <a:ea typeface="Arial"/>
              <a:cs typeface="Arial"/>
            </a:endParaRPr>
          </a:p>
        </p:txBody>
      </p:sp>
      <p:sp>
        <p:nvSpPr>
          <p:cNvPr id="1952349003" name=""/>
          <p:cNvSpPr txBox="1"/>
          <p:nvPr/>
        </p:nvSpPr>
        <p:spPr bwMode="auto">
          <a:xfrm flipH="0" flipV="0">
            <a:off x="3595906" y="3224999"/>
            <a:ext cx="3414719" cy="305159"/>
          </a:xfrm>
          <a:prstGeom prst="rect">
            <a:avLst/>
          </a:prstGeom>
          <a:solidFill>
            <a:srgbClr val="FFC000"/>
          </a:solidFill>
          <a:ln w="12699">
            <a:solidFill>
              <a:srgbClr val="FF0000"/>
            </a:solidFill>
            <a:prstDash val="solid"/>
          </a:ln>
        </p:spPr>
        <p:txBody>
          <a:bodyPr vertOverflow="overflow" horzOverflow="overflow" vert="horz" wrap="square" lIns="91440" tIns="45720" rIns="91440" bIns="45720" numCol="1" spcCol="0" rtlCol="0" fromWordArt="0" anchor="t" anchorCtr="0" forceAA="0" upright="0" compatLnSpc="0">
            <a:spAutoFit/>
          </a:bodyPr>
          <a:p>
            <a:pPr>
              <a:defRPr/>
            </a:pPr>
            <a:r>
              <a:rPr>
                <a:solidFill>
                  <a:srgbClr val="FF0000"/>
                </a:solidFill>
              </a:rPr>
              <a:t>This is already done for your repository!</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479012841" name="Google Shape;189;p22"/>
          <p:cNvSpPr txBox="1"/>
          <p:nvPr>
            <p:ph type="title"/>
          </p:nvPr>
        </p:nvSpPr>
        <p:spPr bwMode="auto">
          <a:xfrm>
            <a:off x="253549" y="119274"/>
            <a:ext cx="6759000" cy="484799"/>
          </a:xfrm>
          <a:prstGeom prst="rect">
            <a:avLst/>
          </a:prstGeom>
        </p:spPr>
        <p:txBody>
          <a:bodyPr spcFirstLastPara="1" wrap="square" lIns="68574" tIns="34274" rIns="68574" bIns="34274" anchor="t" anchorCtr="0">
            <a:spAutoFit/>
          </a:bodyPr>
          <a:lstStyle/>
          <a:p>
            <a:pPr marL="0" lvl="0" indent="0" algn="l">
              <a:spcBef>
                <a:spcPts val="0"/>
              </a:spcBef>
              <a:spcAft>
                <a:spcPts val="0"/>
              </a:spcAft>
              <a:buNone/>
              <a:defRPr/>
            </a:pPr>
            <a:r>
              <a:rPr lang="en">
                <a:latin typeface="Arial"/>
                <a:ea typeface="Arial"/>
                <a:cs typeface="Arial"/>
              </a:rPr>
              <a:t>Lets write first gitlab-ci.yml file :)</a:t>
            </a:r>
            <a:endParaRPr>
              <a:latin typeface="Arial"/>
              <a:ea typeface="Arial"/>
              <a:cs typeface="Arial"/>
            </a:endParaRPr>
          </a:p>
        </p:txBody>
      </p:sp>
      <p:sp>
        <p:nvSpPr>
          <p:cNvPr id="1233216832" name="Google Shape;190;p22"/>
          <p:cNvSpPr txBox="1"/>
          <p:nvPr>
            <p:ph type="body" idx="1"/>
          </p:nvPr>
        </p:nvSpPr>
        <p:spPr bwMode="auto">
          <a:xfrm flipH="0" flipV="0">
            <a:off x="87924" y="712611"/>
            <a:ext cx="3876599" cy="3828513"/>
          </a:xfrm>
          <a:prstGeom prst="rect">
            <a:avLst/>
          </a:prstGeom>
        </p:spPr>
        <p:txBody>
          <a:bodyPr spcFirstLastPara="1" wrap="square" lIns="68574" tIns="34274" rIns="68574" bIns="34274" anchor="t" anchorCtr="0">
            <a:noAutofit/>
          </a:bodyPr>
          <a:lstStyle/>
          <a:p>
            <a:pPr marL="457200" lvl="0" indent="-304799" algn="l">
              <a:lnSpc>
                <a:spcPct val="114999"/>
              </a:lnSpc>
              <a:spcBef>
                <a:spcPts val="1199"/>
              </a:spcBef>
              <a:spcAft>
                <a:spcPts val="0"/>
              </a:spcAft>
              <a:buClr>
                <a:srgbClr val="1F497D"/>
              </a:buClr>
              <a:buSzPts val="1200"/>
              <a:buFont typeface="Arial"/>
              <a:buChar char="-"/>
              <a:defRPr/>
            </a:pPr>
            <a:r>
              <a:rPr lang="en" sz="1000">
                <a:solidFill>
                  <a:srgbClr val="1F497D"/>
                </a:solidFill>
                <a:latin typeface="Arial"/>
                <a:ea typeface="Arial"/>
                <a:cs typeface="Arial"/>
              </a:rPr>
              <a:t>Code base: 2D 5-point Stencil Jacobi Solver</a:t>
            </a:r>
            <a:endParaRPr sz="1000">
              <a:solidFill>
                <a:srgbClr val="1F497D"/>
              </a:solidFill>
              <a:latin typeface="Arial"/>
              <a:ea typeface="Arial"/>
              <a:cs typeface="Arial"/>
            </a:endParaRPr>
          </a:p>
          <a:p>
            <a:pPr marL="457200" lvl="0" indent="-304799" algn="l">
              <a:lnSpc>
                <a:spcPct val="114999"/>
              </a:lnSpc>
              <a:spcBef>
                <a:spcPts val="0"/>
              </a:spcBef>
              <a:spcAft>
                <a:spcPts val="0"/>
              </a:spcAft>
              <a:buClr>
                <a:srgbClr val="1F497D"/>
              </a:buClr>
              <a:buSzPts val="1200"/>
              <a:buFont typeface="Arial"/>
              <a:buChar char="-"/>
              <a:defRPr/>
            </a:pPr>
            <a:r>
              <a:rPr lang="en" sz="1000">
                <a:solidFill>
                  <a:srgbClr val="1F497D"/>
                </a:solidFill>
                <a:latin typeface="Arial"/>
                <a:ea typeface="Arial"/>
                <a:cs typeface="Arial"/>
              </a:rPr>
              <a:t>Copy the example code from </a:t>
            </a:r>
            <a:r>
              <a:rPr lang="en" sz="1000" b="0" i="0" u="none" strike="noStrike" cap="none" spc="0">
                <a:solidFill>
                  <a:srgbClr val="1F497D"/>
                </a:solidFill>
                <a:latin typeface="Arial"/>
                <a:ea typeface="Arial"/>
                <a:cs typeface="Arial"/>
              </a:rPr>
              <a:t>https://gitos.rrze.fau.de/cx_workshop_01_ceec/participant_01</a:t>
            </a:r>
            <a:endParaRPr sz="1000">
              <a:solidFill>
                <a:srgbClr val="1F497D"/>
              </a:solidFill>
              <a:latin typeface="Arial"/>
              <a:ea typeface="Arial"/>
              <a:cs typeface="Arial"/>
            </a:endParaRPr>
          </a:p>
          <a:p>
            <a:pPr marL="457200" lvl="0" indent="-304799" algn="l">
              <a:lnSpc>
                <a:spcPct val="114999"/>
              </a:lnSpc>
              <a:spcBef>
                <a:spcPts val="0"/>
              </a:spcBef>
              <a:spcAft>
                <a:spcPts val="0"/>
              </a:spcAft>
              <a:buClr>
                <a:srgbClr val="1F497D"/>
              </a:buClr>
              <a:buSzPts val="1200"/>
              <a:buFont typeface="Arial"/>
              <a:buChar char="-"/>
              <a:defRPr/>
            </a:pPr>
            <a:r>
              <a:rPr lang="en" sz="1000">
                <a:solidFill>
                  <a:srgbClr val="1F497D"/>
                </a:solidFill>
                <a:latin typeface="Arial"/>
                <a:ea typeface="Arial"/>
                <a:cs typeface="Arial"/>
              </a:rPr>
              <a:t>Here is an example of build stage</a:t>
            </a:r>
            <a:endParaRPr sz="1000">
              <a:solidFill>
                <a:srgbClr val="1F497D"/>
              </a:solidFill>
              <a:latin typeface="Arial"/>
              <a:ea typeface="Arial"/>
              <a:cs typeface="Arial"/>
            </a:endParaRPr>
          </a:p>
          <a:p>
            <a:pPr marL="457200" lvl="0" indent="-304799" algn="l">
              <a:lnSpc>
                <a:spcPct val="114999"/>
              </a:lnSpc>
              <a:spcBef>
                <a:spcPts val="0"/>
              </a:spcBef>
              <a:spcAft>
                <a:spcPts val="0"/>
              </a:spcAft>
              <a:buClr>
                <a:srgbClr val="1F497D"/>
              </a:buClr>
              <a:buSzPts val="1200"/>
              <a:buFont typeface="Arial"/>
              <a:buChar char="-"/>
              <a:defRPr/>
            </a:pPr>
            <a:r>
              <a:rPr lang="en" sz="1000">
                <a:solidFill>
                  <a:srgbClr val="1F497D"/>
                </a:solidFill>
                <a:latin typeface="Arial"/>
                <a:ea typeface="Arial"/>
                <a:cs typeface="Arial"/>
              </a:rPr>
              <a:t>Similarly write your own test stage to run the application</a:t>
            </a:r>
            <a:endParaRPr sz="1000">
              <a:solidFill>
                <a:srgbClr val="1F497D"/>
              </a:solidFill>
              <a:latin typeface="Arial"/>
              <a:ea typeface="Arial"/>
              <a:cs typeface="Arial"/>
            </a:endParaRPr>
          </a:p>
          <a:p>
            <a:pPr marL="457200" lvl="0" indent="-304799" algn="l">
              <a:lnSpc>
                <a:spcPct val="114999"/>
              </a:lnSpc>
              <a:spcBef>
                <a:spcPts val="0"/>
              </a:spcBef>
              <a:spcAft>
                <a:spcPts val="0"/>
              </a:spcAft>
              <a:buClr>
                <a:srgbClr val="1F497D"/>
              </a:buClr>
              <a:buSzPts val="1200"/>
              <a:buFont typeface="Arial"/>
              <a:buChar char="-"/>
              <a:defRPr/>
            </a:pPr>
            <a:r>
              <a:rPr lang="en" sz="1000">
                <a:solidFill>
                  <a:srgbClr val="1F497D"/>
                </a:solidFill>
                <a:latin typeface="Arial"/>
                <a:ea typeface="Arial"/>
                <a:cs typeface="Arial"/>
              </a:rPr>
              <a:t>Artifacts: Pass the build folder to test stage</a:t>
            </a:r>
            <a:endParaRPr sz="1000">
              <a:solidFill>
                <a:srgbClr val="1F497D"/>
              </a:solidFill>
              <a:latin typeface="Arial"/>
              <a:ea typeface="Arial"/>
              <a:cs typeface="Arial"/>
            </a:endParaRPr>
          </a:p>
          <a:p>
            <a:pPr marL="457200" lvl="0" indent="-304799" algn="l">
              <a:lnSpc>
                <a:spcPct val="114999"/>
              </a:lnSpc>
              <a:spcBef>
                <a:spcPts val="0"/>
              </a:spcBef>
              <a:spcAft>
                <a:spcPts val="0"/>
              </a:spcAft>
              <a:buClr>
                <a:srgbClr val="1F497D"/>
              </a:buClr>
              <a:buSzPts val="1200"/>
              <a:buFont typeface="Arial"/>
              <a:buChar char="-"/>
              <a:defRPr/>
            </a:pPr>
            <a:r>
              <a:rPr lang="en" sz="1000">
                <a:solidFill>
                  <a:srgbClr val="1F497D"/>
                </a:solidFill>
                <a:latin typeface="Arial"/>
                <a:ea typeface="Arial"/>
                <a:cs typeface="Arial"/>
              </a:rPr>
              <a:t>Tips:</a:t>
            </a:r>
            <a:endParaRPr sz="1000">
              <a:solidFill>
                <a:srgbClr val="1F497D"/>
              </a:solidFill>
              <a:latin typeface="Arial"/>
              <a:ea typeface="Arial"/>
              <a:cs typeface="Arial"/>
            </a:endParaRPr>
          </a:p>
          <a:p>
            <a:pPr marL="914400" lvl="1" indent="-304799" algn="l">
              <a:lnSpc>
                <a:spcPct val="114999"/>
              </a:lnSpc>
              <a:spcBef>
                <a:spcPts val="0"/>
              </a:spcBef>
              <a:spcAft>
                <a:spcPts val="0"/>
              </a:spcAft>
              <a:buClr>
                <a:srgbClr val="1F497D"/>
              </a:buClr>
              <a:buSzPts val="1200"/>
              <a:buChar char="-"/>
              <a:defRPr/>
            </a:pPr>
            <a:r>
              <a:rPr lang="en" sz="1000">
                <a:solidFill>
                  <a:srgbClr val="1F497D"/>
                </a:solidFill>
                <a:latin typeface="Arial"/>
                <a:ea typeface="Arial"/>
                <a:cs typeface="Arial"/>
              </a:rPr>
              <a:t>Mention SLURM_NODELIST in the test stage (hasep1, broadep2, ivyep1, naples1)</a:t>
            </a:r>
            <a:endParaRPr sz="1000">
              <a:solidFill>
                <a:srgbClr val="1F497D"/>
              </a:solidFill>
              <a:latin typeface="Arial"/>
              <a:ea typeface="Arial"/>
              <a:cs typeface="Arial"/>
            </a:endParaRPr>
          </a:p>
          <a:p>
            <a:pPr marL="914400" lvl="1" indent="-304799" algn="l">
              <a:lnSpc>
                <a:spcPct val="114999"/>
              </a:lnSpc>
              <a:spcBef>
                <a:spcPts val="0"/>
              </a:spcBef>
              <a:spcAft>
                <a:spcPts val="0"/>
              </a:spcAft>
              <a:buClr>
                <a:srgbClr val="1F497D"/>
              </a:buClr>
              <a:buSzPts val="1200"/>
              <a:buFont typeface="Arial"/>
              <a:buChar char="-"/>
              <a:defRPr/>
            </a:pPr>
            <a:r>
              <a:rPr lang="en" sz="1000">
                <a:solidFill>
                  <a:srgbClr val="1F497D"/>
                </a:solidFill>
                <a:latin typeface="Arial"/>
                <a:ea typeface="Arial"/>
                <a:cs typeface="Arial"/>
              </a:rPr>
              <a:t>Command line arguments: iterations, rows, cols</a:t>
            </a:r>
            <a:endParaRPr sz="1000">
              <a:solidFill>
                <a:srgbClr val="1F497D"/>
              </a:solidFill>
              <a:latin typeface="Arial"/>
              <a:ea typeface="Arial"/>
              <a:cs typeface="Arial"/>
            </a:endParaRPr>
          </a:p>
          <a:p>
            <a:pPr marL="914400" lvl="1" indent="-304799" algn="l">
              <a:lnSpc>
                <a:spcPct val="114999"/>
              </a:lnSpc>
              <a:spcBef>
                <a:spcPts val="0"/>
              </a:spcBef>
              <a:spcAft>
                <a:spcPts val="0"/>
              </a:spcAft>
              <a:buClr>
                <a:srgbClr val="1F497D"/>
              </a:buClr>
              <a:buSzPts val="1200"/>
              <a:buChar char="-"/>
              <a:defRPr/>
            </a:pPr>
            <a:r>
              <a:rPr lang="en" sz="1000">
                <a:solidFill>
                  <a:srgbClr val="1F497D"/>
                </a:solidFill>
                <a:latin typeface="Arial"/>
                <a:ea typeface="Arial"/>
                <a:cs typeface="Arial"/>
              </a:rPr>
              <a:t>For example- SLURM_NODELIST: “hasep1” </a:t>
            </a:r>
            <a:endParaRPr sz="1000">
              <a:solidFill>
                <a:srgbClr val="1F497D"/>
              </a:solidFill>
              <a:latin typeface="Arial"/>
              <a:ea typeface="Arial"/>
              <a:cs typeface="Arial"/>
            </a:endParaRPr>
          </a:p>
          <a:p>
            <a:pPr marL="457200" lvl="0" indent="-304799" algn="l">
              <a:lnSpc>
                <a:spcPct val="114999"/>
              </a:lnSpc>
              <a:spcBef>
                <a:spcPts val="0"/>
              </a:spcBef>
              <a:spcAft>
                <a:spcPts val="0"/>
              </a:spcAft>
              <a:buClr>
                <a:srgbClr val="1F497D"/>
              </a:buClr>
              <a:buSzPts val="1200"/>
              <a:buFont typeface="Arial"/>
              <a:buChar char="-"/>
              <a:defRPr/>
            </a:pPr>
            <a:r>
              <a:rPr lang="en" sz="1000">
                <a:solidFill>
                  <a:srgbClr val="1F497D"/>
                </a:solidFill>
                <a:latin typeface="Arial"/>
                <a:ea typeface="Arial"/>
                <a:cs typeface="Arial"/>
              </a:rPr>
              <a:t>Commit your changes</a:t>
            </a:r>
            <a:endParaRPr sz="1000">
              <a:solidFill>
                <a:srgbClr val="1F497D"/>
              </a:solidFill>
              <a:latin typeface="Arial"/>
              <a:ea typeface="Arial"/>
              <a:cs typeface="Arial"/>
            </a:endParaRPr>
          </a:p>
          <a:p>
            <a:pPr marL="457200" lvl="0" indent="-304799" algn="l">
              <a:lnSpc>
                <a:spcPct val="114999"/>
              </a:lnSpc>
              <a:spcBef>
                <a:spcPts val="0"/>
              </a:spcBef>
              <a:spcAft>
                <a:spcPts val="0"/>
              </a:spcAft>
              <a:buClr>
                <a:srgbClr val="1F497D"/>
              </a:buClr>
              <a:buSzPts val="1200"/>
              <a:buFont typeface="Arial"/>
              <a:buChar char="-"/>
              <a:defRPr/>
            </a:pPr>
            <a:r>
              <a:rPr lang="en" sz="1000">
                <a:solidFill>
                  <a:srgbClr val="1F497D"/>
                </a:solidFill>
                <a:latin typeface="Arial"/>
                <a:ea typeface="Arial"/>
                <a:cs typeface="Arial"/>
              </a:rPr>
              <a:t>Check the results </a:t>
            </a:r>
            <a:endParaRPr sz="1000">
              <a:solidFill>
                <a:srgbClr val="1F497D"/>
              </a:solidFill>
              <a:latin typeface="Arial"/>
              <a:ea typeface="Arial"/>
              <a:cs typeface="Arial"/>
            </a:endParaRPr>
          </a:p>
          <a:p>
            <a:pPr marL="457200" lvl="0" indent="-304799" algn="l">
              <a:lnSpc>
                <a:spcPct val="114999"/>
              </a:lnSpc>
              <a:spcBef>
                <a:spcPts val="0"/>
              </a:spcBef>
              <a:spcAft>
                <a:spcPts val="0"/>
              </a:spcAft>
              <a:buClr>
                <a:srgbClr val="1F497D"/>
              </a:buClr>
              <a:buSzPts val="1200"/>
              <a:buFont typeface="Arial"/>
              <a:buChar char="-"/>
              <a:defRPr/>
            </a:pPr>
            <a:r>
              <a:rPr lang="en" sz="1000">
                <a:solidFill>
                  <a:srgbClr val="1F497D"/>
                </a:solidFill>
                <a:latin typeface="Arial"/>
                <a:ea typeface="Arial"/>
                <a:cs typeface="Arial"/>
              </a:rPr>
              <a:t>If you are stuck please have a look at the solution in </a:t>
            </a:r>
            <a:r>
              <a:rPr lang="en" sz="1000" b="0" i="0" u="none" strike="noStrike" cap="none" spc="0">
                <a:solidFill>
                  <a:srgbClr val="1F497D"/>
                </a:solidFill>
                <a:latin typeface="Arial"/>
                <a:ea typeface="Arial"/>
                <a:cs typeface="Arial"/>
              </a:rPr>
              <a:t>https://gitos.rrze.fau.de/cx_workshop_01_ceec/team_00</a:t>
            </a:r>
            <a:endParaRPr lang="en" sz="1000">
              <a:solidFill>
                <a:srgbClr val="1F497D"/>
              </a:solidFill>
              <a:latin typeface="Arial"/>
              <a:ea typeface="Arial"/>
              <a:cs typeface="Arial"/>
            </a:endParaRPr>
          </a:p>
          <a:p>
            <a:pPr marL="457200" lvl="0" indent="0" algn="l">
              <a:lnSpc>
                <a:spcPct val="114999"/>
              </a:lnSpc>
              <a:spcBef>
                <a:spcPts val="1199"/>
              </a:spcBef>
              <a:spcAft>
                <a:spcPts val="0"/>
              </a:spcAft>
              <a:buNone/>
              <a:defRPr/>
            </a:pPr>
            <a:endParaRPr sz="1200">
              <a:solidFill>
                <a:srgbClr val="1F497D"/>
              </a:solidFill>
              <a:latin typeface="Arial"/>
              <a:ea typeface="Arial"/>
              <a:cs typeface="Arial"/>
            </a:endParaRPr>
          </a:p>
          <a:p>
            <a:pPr marL="0" lvl="0" indent="0" algn="l">
              <a:lnSpc>
                <a:spcPct val="114999"/>
              </a:lnSpc>
              <a:spcBef>
                <a:spcPts val="1199"/>
              </a:spcBef>
              <a:spcAft>
                <a:spcPts val="1199"/>
              </a:spcAft>
              <a:buNone/>
              <a:defRPr/>
            </a:pPr>
            <a:endParaRPr sz="1200">
              <a:solidFill>
                <a:srgbClr val="1F497D"/>
              </a:solidFill>
              <a:latin typeface="Arial"/>
              <a:ea typeface="Arial"/>
              <a:cs typeface="Arial"/>
            </a:endParaRPr>
          </a:p>
        </p:txBody>
      </p:sp>
      <p:pic>
        <p:nvPicPr>
          <p:cNvPr id="612753317" name="Google Shape;131;p15"/>
          <p:cNvPicPr/>
          <p:nvPr/>
        </p:nvPicPr>
        <p:blipFill>
          <a:blip r:embed="rId3">
            <a:alphaModFix/>
          </a:blip>
          <a:stretch/>
        </p:blipFill>
        <p:spPr bwMode="auto">
          <a:xfrm flipH="0" flipV="0">
            <a:off x="4484511" y="819321"/>
            <a:ext cx="3968766" cy="3639789"/>
          </a:xfrm>
          <a:prstGeom prst="rect">
            <a:avLst/>
          </a:prstGeom>
          <a:noFill/>
          <a:ln>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89" name="Google Shape;189;p22"/>
          <p:cNvSpPr txBox="1"/>
          <p:nvPr>
            <p:ph type="title"/>
          </p:nvPr>
        </p:nvSpPr>
        <p:spPr bwMode="auto">
          <a:xfrm>
            <a:off x="253550" y="119275"/>
            <a:ext cx="6759000" cy="4848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a:latin typeface="Arial"/>
                <a:ea typeface="Arial"/>
                <a:cs typeface="Arial"/>
              </a:rPr>
              <a:t>Lets write first gitlab-ci.yml file :)</a:t>
            </a:r>
            <a:endParaRPr>
              <a:latin typeface="Arial"/>
              <a:ea typeface="Arial"/>
              <a:cs typeface="Arial"/>
            </a:endParaRPr>
          </a:p>
        </p:txBody>
      </p:sp>
      <p:sp>
        <p:nvSpPr>
          <p:cNvPr id="190" name="Google Shape;190;p22"/>
          <p:cNvSpPr txBox="1"/>
          <p:nvPr>
            <p:ph type="body" idx="1"/>
          </p:nvPr>
        </p:nvSpPr>
        <p:spPr bwMode="auto">
          <a:xfrm flipH="0" flipV="0">
            <a:off x="87924" y="712611"/>
            <a:ext cx="3876599" cy="3828513"/>
          </a:xfrm>
          <a:prstGeom prst="rect">
            <a:avLst/>
          </a:prstGeom>
        </p:spPr>
        <p:txBody>
          <a:bodyPr spcFirstLastPara="1" wrap="square" lIns="68574" tIns="34274" rIns="68574" bIns="34274" anchor="t" anchorCtr="0">
            <a:noAutofit/>
          </a:bodyPr>
          <a:lstStyle/>
          <a:p>
            <a:pPr marL="457200" lvl="0" indent="-304800" algn="l">
              <a:lnSpc>
                <a:spcPct val="114999"/>
              </a:lnSpc>
              <a:spcBef>
                <a:spcPts val="1200"/>
              </a:spcBef>
              <a:spcAft>
                <a:spcPts val="0"/>
              </a:spcAft>
              <a:buClr>
                <a:srgbClr val="1F497D"/>
              </a:buClr>
              <a:buSzPts val="1200"/>
              <a:buFont typeface="Arial"/>
              <a:buChar char="-"/>
              <a:defRPr/>
            </a:pPr>
            <a:r>
              <a:rPr lang="en" sz="1200">
                <a:solidFill>
                  <a:srgbClr val="1F497D"/>
                </a:solidFill>
                <a:latin typeface="Arial"/>
                <a:ea typeface="Arial"/>
                <a:cs typeface="Arial"/>
              </a:rPr>
              <a:t>Code base: 2D 5-point Stencil Jacobi Solver</a:t>
            </a:r>
            <a:endParaRPr lang="en" sz="1200">
              <a:solidFill>
                <a:srgbClr val="1F497D"/>
              </a:solidFill>
              <a:latin typeface="Arial"/>
              <a:ea typeface="Arial"/>
              <a:cs typeface="Arial"/>
            </a:endParaRPr>
          </a:p>
          <a:p>
            <a:pPr marL="457200" lvl="0" indent="-304799" algn="l">
              <a:lnSpc>
                <a:spcPct val="114999"/>
              </a:lnSpc>
              <a:spcBef>
                <a:spcPts val="0"/>
              </a:spcBef>
              <a:spcAft>
                <a:spcPts val="0"/>
              </a:spcAft>
              <a:buClr>
                <a:srgbClr val="1F497D"/>
              </a:buClr>
              <a:buSzPts val="1200"/>
              <a:buFont typeface="Arial"/>
              <a:buChar char="-"/>
              <a:defRPr/>
            </a:pPr>
            <a:r>
              <a:rPr lang="en" sz="1200">
                <a:solidFill>
                  <a:srgbClr val="1F497D"/>
                </a:solidFill>
                <a:latin typeface="Arial"/>
                <a:ea typeface="Arial"/>
                <a:cs typeface="Arial"/>
              </a:rPr>
              <a:t>Copy the example code from </a:t>
            </a:r>
            <a:endParaRPr sz="1200">
              <a:solidFill>
                <a:srgbClr val="1F497D"/>
              </a:solidFill>
              <a:latin typeface="Arial"/>
              <a:ea typeface="Arial"/>
              <a:cs typeface="Arial"/>
            </a:endParaRPr>
          </a:p>
          <a:p>
            <a:pPr marL="457200" lvl="0" indent="-304800" algn="l">
              <a:lnSpc>
                <a:spcPct val="114999"/>
              </a:lnSpc>
              <a:spcBef>
                <a:spcPts val="0"/>
              </a:spcBef>
              <a:spcAft>
                <a:spcPts val="0"/>
              </a:spcAft>
              <a:buClr>
                <a:srgbClr val="1F497D"/>
              </a:buClr>
              <a:buSzPts val="1200"/>
              <a:buFont typeface="Arial"/>
              <a:buChar char="-"/>
              <a:defRPr/>
            </a:pPr>
            <a:r>
              <a:rPr lang="en" sz="1200">
                <a:solidFill>
                  <a:srgbClr val="1F497D"/>
                </a:solidFill>
                <a:latin typeface="Arial"/>
                <a:ea typeface="Arial"/>
                <a:cs typeface="Arial"/>
              </a:rPr>
              <a:t>Here is an example of build stage</a:t>
            </a:r>
            <a:endParaRPr lang="en" sz="1200">
              <a:solidFill>
                <a:srgbClr val="1F497D"/>
              </a:solidFill>
              <a:latin typeface="Arial"/>
              <a:ea typeface="Arial"/>
              <a:cs typeface="Arial"/>
            </a:endParaRPr>
          </a:p>
          <a:p>
            <a:pPr marL="457200" lvl="0" indent="-304800" algn="l">
              <a:lnSpc>
                <a:spcPct val="114999"/>
              </a:lnSpc>
              <a:spcBef>
                <a:spcPts val="0"/>
              </a:spcBef>
              <a:spcAft>
                <a:spcPts val="0"/>
              </a:spcAft>
              <a:buClr>
                <a:srgbClr val="1F497D"/>
              </a:buClr>
              <a:buSzPts val="1200"/>
              <a:buFont typeface="Arial"/>
              <a:buChar char="-"/>
              <a:defRPr/>
            </a:pPr>
            <a:r>
              <a:rPr lang="en" sz="1200">
                <a:solidFill>
                  <a:srgbClr val="1F497D"/>
                </a:solidFill>
                <a:latin typeface="Arial"/>
                <a:ea typeface="Arial"/>
                <a:cs typeface="Arial"/>
              </a:rPr>
              <a:t>Similarly write your own test stage to run the application</a:t>
            </a:r>
            <a:endParaRPr sz="1200">
              <a:solidFill>
                <a:srgbClr val="1F497D"/>
              </a:solidFill>
              <a:latin typeface="Arial"/>
              <a:ea typeface="Arial"/>
              <a:cs typeface="Arial"/>
            </a:endParaRPr>
          </a:p>
          <a:p>
            <a:pPr marL="457200" lvl="0" indent="-304800" algn="l">
              <a:lnSpc>
                <a:spcPct val="114999"/>
              </a:lnSpc>
              <a:spcBef>
                <a:spcPts val="0"/>
              </a:spcBef>
              <a:spcAft>
                <a:spcPts val="0"/>
              </a:spcAft>
              <a:buClr>
                <a:srgbClr val="1F497D"/>
              </a:buClr>
              <a:buSzPts val="1200"/>
              <a:buFont typeface="Arial"/>
              <a:buChar char="-"/>
              <a:defRPr/>
            </a:pPr>
            <a:r>
              <a:rPr lang="en" sz="1200">
                <a:solidFill>
                  <a:srgbClr val="1F497D"/>
                </a:solidFill>
                <a:latin typeface="Arial"/>
                <a:ea typeface="Arial"/>
                <a:cs typeface="Arial"/>
              </a:rPr>
              <a:t>Artifacts: Pass the build folder to test stage</a:t>
            </a:r>
            <a:endParaRPr sz="1200">
              <a:solidFill>
                <a:srgbClr val="1F497D"/>
              </a:solidFill>
              <a:latin typeface="Arial"/>
              <a:ea typeface="Arial"/>
              <a:cs typeface="Arial"/>
            </a:endParaRPr>
          </a:p>
          <a:p>
            <a:pPr marL="457200" lvl="0" indent="-304800" algn="l">
              <a:lnSpc>
                <a:spcPct val="114999"/>
              </a:lnSpc>
              <a:spcBef>
                <a:spcPts val="0"/>
              </a:spcBef>
              <a:spcAft>
                <a:spcPts val="0"/>
              </a:spcAft>
              <a:buClr>
                <a:srgbClr val="1F497D"/>
              </a:buClr>
              <a:buSzPts val="1200"/>
              <a:buFont typeface="Arial"/>
              <a:buChar char="-"/>
              <a:defRPr/>
            </a:pPr>
            <a:r>
              <a:rPr lang="en" sz="1200">
                <a:solidFill>
                  <a:srgbClr val="1F497D"/>
                </a:solidFill>
                <a:latin typeface="Arial"/>
                <a:ea typeface="Arial"/>
                <a:cs typeface="Arial"/>
              </a:rPr>
              <a:t>Tips:</a:t>
            </a:r>
            <a:endParaRPr sz="1200">
              <a:solidFill>
                <a:srgbClr val="1F497D"/>
              </a:solidFill>
              <a:latin typeface="Arial"/>
              <a:ea typeface="Arial"/>
              <a:cs typeface="Arial"/>
            </a:endParaRPr>
          </a:p>
          <a:p>
            <a:pPr marL="914400" lvl="1" indent="-304800" algn="l">
              <a:lnSpc>
                <a:spcPct val="114999"/>
              </a:lnSpc>
              <a:spcBef>
                <a:spcPts val="0"/>
              </a:spcBef>
              <a:spcAft>
                <a:spcPts val="0"/>
              </a:spcAft>
              <a:buClr>
                <a:srgbClr val="1F497D"/>
              </a:buClr>
              <a:buSzPts val="1200"/>
              <a:buChar char="-"/>
              <a:defRPr/>
            </a:pPr>
            <a:r>
              <a:rPr lang="en" sz="1200">
                <a:solidFill>
                  <a:srgbClr val="1F497D"/>
                </a:solidFill>
                <a:latin typeface="Arial"/>
                <a:ea typeface="Arial"/>
                <a:cs typeface="Arial"/>
              </a:rPr>
              <a:t>Mention SLURM_NODELIST in the test stage (hasep1, broadep2, ivyep1, naples1)</a:t>
            </a:r>
            <a:endParaRPr sz="1200">
              <a:solidFill>
                <a:srgbClr val="1F497D"/>
              </a:solidFill>
              <a:latin typeface="Arial"/>
              <a:ea typeface="Arial"/>
              <a:cs typeface="Arial"/>
            </a:endParaRPr>
          </a:p>
          <a:p>
            <a:pPr marL="914400" lvl="1" indent="-304800" algn="l">
              <a:lnSpc>
                <a:spcPct val="114999"/>
              </a:lnSpc>
              <a:spcBef>
                <a:spcPts val="0"/>
              </a:spcBef>
              <a:spcAft>
                <a:spcPts val="0"/>
              </a:spcAft>
              <a:buClr>
                <a:srgbClr val="1F497D"/>
              </a:buClr>
              <a:buSzPts val="1200"/>
              <a:buFont typeface="Arial"/>
              <a:buChar char="-"/>
              <a:defRPr/>
            </a:pPr>
            <a:r>
              <a:rPr lang="en" sz="1200">
                <a:solidFill>
                  <a:srgbClr val="1F497D"/>
                </a:solidFill>
                <a:latin typeface="Arial"/>
                <a:ea typeface="Arial"/>
                <a:cs typeface="Arial"/>
              </a:rPr>
              <a:t>Command line arguments: iterations, rows, cols</a:t>
            </a:r>
            <a:endParaRPr sz="1200">
              <a:solidFill>
                <a:srgbClr val="1F497D"/>
              </a:solidFill>
              <a:latin typeface="Arial"/>
              <a:ea typeface="Arial"/>
              <a:cs typeface="Arial"/>
            </a:endParaRPr>
          </a:p>
          <a:p>
            <a:pPr marL="914400" lvl="1" indent="-304800" algn="l">
              <a:lnSpc>
                <a:spcPct val="114999"/>
              </a:lnSpc>
              <a:spcBef>
                <a:spcPts val="0"/>
              </a:spcBef>
              <a:spcAft>
                <a:spcPts val="0"/>
              </a:spcAft>
              <a:buClr>
                <a:srgbClr val="1F497D"/>
              </a:buClr>
              <a:buSzPts val="1200"/>
              <a:buChar char="-"/>
              <a:defRPr/>
            </a:pPr>
            <a:r>
              <a:rPr lang="en" sz="1200">
                <a:solidFill>
                  <a:srgbClr val="1F497D"/>
                </a:solidFill>
                <a:latin typeface="Arial"/>
                <a:ea typeface="Arial"/>
                <a:cs typeface="Arial"/>
              </a:rPr>
              <a:t>For example- SLURM_NODELIST: “hasep1” </a:t>
            </a:r>
            <a:endParaRPr sz="1200">
              <a:solidFill>
                <a:srgbClr val="1F497D"/>
              </a:solidFill>
              <a:latin typeface="Arial"/>
              <a:ea typeface="Arial"/>
              <a:cs typeface="Arial"/>
            </a:endParaRPr>
          </a:p>
          <a:p>
            <a:pPr marL="457200" lvl="0" indent="-304800" algn="l">
              <a:lnSpc>
                <a:spcPct val="114999"/>
              </a:lnSpc>
              <a:spcBef>
                <a:spcPts val="0"/>
              </a:spcBef>
              <a:spcAft>
                <a:spcPts val="0"/>
              </a:spcAft>
              <a:buClr>
                <a:srgbClr val="1F497D"/>
              </a:buClr>
              <a:buSzPts val="1200"/>
              <a:buFont typeface="Arial"/>
              <a:buChar char="-"/>
              <a:defRPr/>
            </a:pPr>
            <a:r>
              <a:rPr lang="en" sz="1200">
                <a:solidFill>
                  <a:srgbClr val="1F497D"/>
                </a:solidFill>
                <a:latin typeface="Arial"/>
                <a:ea typeface="Arial"/>
                <a:cs typeface="Arial"/>
              </a:rPr>
              <a:t>Commit your changes</a:t>
            </a:r>
            <a:endParaRPr sz="1200">
              <a:solidFill>
                <a:srgbClr val="1F497D"/>
              </a:solidFill>
              <a:latin typeface="Arial"/>
              <a:ea typeface="Arial"/>
              <a:cs typeface="Arial"/>
            </a:endParaRPr>
          </a:p>
          <a:p>
            <a:pPr marL="457200" lvl="0" indent="-304800" algn="l">
              <a:lnSpc>
                <a:spcPct val="114999"/>
              </a:lnSpc>
              <a:spcBef>
                <a:spcPts val="0"/>
              </a:spcBef>
              <a:spcAft>
                <a:spcPts val="0"/>
              </a:spcAft>
              <a:buClr>
                <a:srgbClr val="1F497D"/>
              </a:buClr>
              <a:buSzPts val="1200"/>
              <a:buFont typeface="Arial"/>
              <a:buChar char="-"/>
              <a:defRPr/>
            </a:pPr>
            <a:r>
              <a:rPr lang="en" sz="1200">
                <a:solidFill>
                  <a:srgbClr val="1F497D"/>
                </a:solidFill>
                <a:latin typeface="Arial"/>
                <a:ea typeface="Arial"/>
                <a:cs typeface="Arial"/>
              </a:rPr>
              <a:t>Check the results </a:t>
            </a:r>
            <a:endParaRPr sz="1200">
              <a:solidFill>
                <a:srgbClr val="1F497D"/>
              </a:solidFill>
              <a:latin typeface="Arial"/>
              <a:ea typeface="Arial"/>
              <a:cs typeface="Arial"/>
            </a:endParaRPr>
          </a:p>
          <a:p>
            <a:pPr marL="457200" lvl="0" indent="-304800" algn="l">
              <a:lnSpc>
                <a:spcPct val="114999"/>
              </a:lnSpc>
              <a:spcBef>
                <a:spcPts val="0"/>
              </a:spcBef>
              <a:spcAft>
                <a:spcPts val="0"/>
              </a:spcAft>
              <a:buClr>
                <a:srgbClr val="1F497D"/>
              </a:buClr>
              <a:buSzPts val="1200"/>
              <a:buFont typeface="Arial"/>
              <a:buChar char="-"/>
              <a:defRPr/>
            </a:pPr>
            <a:r>
              <a:rPr lang="en" sz="1200">
                <a:solidFill>
                  <a:srgbClr val="1F497D"/>
                </a:solidFill>
                <a:latin typeface="Arial"/>
                <a:ea typeface="Arial"/>
                <a:cs typeface="Arial"/>
              </a:rPr>
              <a:t>If you are stuck please have a look at the solution in </a:t>
            </a:r>
            <a:endParaRPr sz="1200">
              <a:solidFill>
                <a:srgbClr val="1F497D"/>
              </a:solidFill>
              <a:latin typeface="Arial"/>
              <a:ea typeface="Arial"/>
              <a:cs typeface="Arial"/>
            </a:endParaRPr>
          </a:p>
          <a:p>
            <a:pPr marL="457200" lvl="0" indent="0" algn="l">
              <a:lnSpc>
                <a:spcPct val="114999"/>
              </a:lnSpc>
              <a:spcBef>
                <a:spcPts val="1200"/>
              </a:spcBef>
              <a:spcAft>
                <a:spcPts val="0"/>
              </a:spcAft>
              <a:buNone/>
              <a:defRPr/>
            </a:pPr>
            <a:endParaRPr sz="1200">
              <a:solidFill>
                <a:srgbClr val="1F497D"/>
              </a:solidFill>
              <a:latin typeface="Arial"/>
              <a:ea typeface="Arial"/>
              <a:cs typeface="Arial"/>
            </a:endParaRPr>
          </a:p>
          <a:p>
            <a:pPr marL="0" lvl="0" indent="0" algn="l">
              <a:lnSpc>
                <a:spcPct val="114999"/>
              </a:lnSpc>
              <a:spcBef>
                <a:spcPts val="1200"/>
              </a:spcBef>
              <a:spcAft>
                <a:spcPts val="1200"/>
              </a:spcAft>
              <a:buNone/>
              <a:defRPr/>
            </a:pPr>
            <a:endParaRPr sz="1200">
              <a:solidFill>
                <a:srgbClr val="1F497D"/>
              </a:solidFill>
              <a:latin typeface="Arial"/>
              <a:ea typeface="Arial"/>
              <a:cs typeface="Arial"/>
            </a:endParaRPr>
          </a:p>
        </p:txBody>
      </p:sp>
      <p:pic>
        <p:nvPicPr>
          <p:cNvPr id="191" name="Google Shape;191;p22"/>
          <p:cNvPicPr/>
          <p:nvPr/>
        </p:nvPicPr>
        <p:blipFill>
          <a:blip r:embed="rId3">
            <a:alphaModFix/>
          </a:blip>
          <a:stretch/>
        </p:blipFill>
        <p:spPr bwMode="auto">
          <a:xfrm>
            <a:off x="4205150" y="981100"/>
            <a:ext cx="4375626" cy="3439949"/>
          </a:xfrm>
          <a:prstGeom prst="rect">
            <a:avLst/>
          </a:prstGeom>
          <a:noFill/>
          <a:ln>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15946065" name="Google Shape;20;p4"/>
          <p:cNvSpPr txBox="1"/>
          <p:nvPr>
            <p:ph type="body" idx="1"/>
          </p:nvPr>
        </p:nvSpPr>
        <p:spPr bwMode="auto">
          <a:xfrm>
            <a:off x="264317" y="1028700"/>
            <a:ext cx="7508700" cy="3186000"/>
          </a:xfrm>
          <a:prstGeom prst="rect">
            <a:avLst/>
          </a:prstGeom>
          <a:noFill/>
          <a:ln>
            <a:noFill/>
          </a:ln>
        </p:spPr>
        <p:txBody>
          <a:bodyPr spcFirstLastPara="1" wrap="square" lIns="68574" tIns="34274" rIns="68574" bIns="34274" anchor="t" anchorCtr="0">
            <a:noAutofit/>
          </a:bodyPr>
          <a:lstStyle>
            <a:lvl1pPr marL="457200" marR="0" lvl="0" indent="-317499" algn="l">
              <a:lnSpc>
                <a:spcPct val="90000"/>
              </a:lnSpc>
              <a:spcBef>
                <a:spcPts val="799"/>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1pPr>
            <a:lvl2pPr marL="914400" marR="0" lvl="1" indent="-317499" algn="l">
              <a:lnSpc>
                <a:spcPct val="90000"/>
              </a:lnSpc>
              <a:spcBef>
                <a:spcPts val="399"/>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2pPr>
            <a:lvl3pPr marL="1371600" marR="0" lvl="2" indent="-317499" algn="l">
              <a:lnSpc>
                <a:spcPct val="90000"/>
              </a:lnSpc>
              <a:spcBef>
                <a:spcPts val="399"/>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3pPr>
            <a:lvl4pPr marL="1828800" marR="0" lvl="3" indent="-317499" algn="l">
              <a:lnSpc>
                <a:spcPct val="90000"/>
              </a:lnSpc>
              <a:spcBef>
                <a:spcPts val="399"/>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4pPr>
            <a:lvl5pPr marL="2286000" marR="0" lvl="4" indent="-317499" algn="l">
              <a:lnSpc>
                <a:spcPct val="90000"/>
              </a:lnSpc>
              <a:spcBef>
                <a:spcPts val="399"/>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5pPr>
            <a:lvl6pPr marL="2743200" marR="0" lvl="5" indent="-317499" algn="l">
              <a:lnSpc>
                <a:spcPct val="90000"/>
              </a:lnSpc>
              <a:spcBef>
                <a:spcPts val="399"/>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6pPr>
            <a:lvl7pPr marL="3200400" marR="0" lvl="6" indent="-317499" algn="l">
              <a:lnSpc>
                <a:spcPct val="90000"/>
              </a:lnSpc>
              <a:spcBef>
                <a:spcPts val="399"/>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7pPr>
            <a:lvl8pPr marL="3657600" marR="0" lvl="7" indent="-317499" algn="l">
              <a:lnSpc>
                <a:spcPct val="90000"/>
              </a:lnSpc>
              <a:spcBef>
                <a:spcPts val="399"/>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8pPr>
            <a:lvl9pPr marL="4114800" marR="0" lvl="8" indent="-317499" algn="l">
              <a:lnSpc>
                <a:spcPct val="90000"/>
              </a:lnSpc>
              <a:spcBef>
                <a:spcPts val="399"/>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9pPr>
          </a:lstStyle>
          <a:p>
            <a:pPr marL="139699" indent="0" algn="ctr">
              <a:buClr>
                <a:schemeClr val="dk1"/>
              </a:buClr>
              <a:buSzPts val="1400"/>
              <a:buFont typeface="Arial"/>
              <a:buNone/>
              <a:defRPr/>
            </a:pPr>
            <a:r>
              <a:rPr sz="4000"/>
              <a:t>Break</a:t>
            </a:r>
            <a:endParaRPr sz="4000"/>
          </a:p>
          <a:p>
            <a:pPr marL="139699" indent="0" algn="ctr">
              <a:buClr>
                <a:schemeClr val="dk1"/>
              </a:buClr>
              <a:buSzPts val="1400"/>
              <a:buFont typeface="Arial"/>
              <a:buNone/>
              <a:defRPr/>
            </a:pPr>
            <a:endParaRPr sz="4000"/>
          </a:p>
          <a:p>
            <a:pPr marL="139699" indent="0" algn="ctr">
              <a:buClr>
                <a:schemeClr val="dk1"/>
              </a:buClr>
              <a:buSzPts val="1400"/>
              <a:buFont typeface="Arial"/>
              <a:buNone/>
              <a:defRPr/>
            </a:pPr>
            <a:r>
              <a:rPr sz="4000"/>
              <a:t>until 10:45</a:t>
            </a:r>
            <a:endParaRPr sz="40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spTree>
      <p:nvGrpSpPr>
        <p:cNvPr id="1" name=""/>
        <p:cNvGrpSpPr/>
        <p:nvPr/>
      </p:nvGrpSpPr>
      <p:grpSpPr bwMode="auto">
        <a:xfrm>
          <a:off x="0" y="0"/>
          <a:ext cx="0" cy="0"/>
          <a:chOff x="0" y="0"/>
          <a:chExt cx="0" cy="0"/>
        </a:xfrm>
      </p:grpSpPr>
      <p:sp>
        <p:nvSpPr>
          <p:cNvPr id="196" name="Google Shape;196;p23"/>
          <p:cNvSpPr txBox="1"/>
          <p:nvPr>
            <p:ph type="title"/>
          </p:nvPr>
        </p:nvSpPr>
        <p:spPr bwMode="auto">
          <a:xfrm>
            <a:off x="264600" y="273844"/>
            <a:ext cx="5168700" cy="4848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u="sng">
                <a:latin typeface="Arial"/>
                <a:ea typeface="Arial"/>
                <a:cs typeface="Arial"/>
              </a:rPr>
              <a:t>My first gitlab-ci.yml</a:t>
            </a:r>
            <a:endParaRPr u="sng">
              <a:latin typeface="Arial"/>
              <a:ea typeface="Arial"/>
              <a:cs typeface="Arial"/>
            </a:endParaRPr>
          </a:p>
        </p:txBody>
      </p:sp>
      <p:pic>
        <p:nvPicPr>
          <p:cNvPr id="197" name="Google Shape;197;p23"/>
          <p:cNvPicPr/>
          <p:nvPr/>
        </p:nvPicPr>
        <p:blipFill>
          <a:blip r:embed="rId3">
            <a:alphaModFix/>
          </a:blip>
          <a:stretch/>
        </p:blipFill>
        <p:spPr bwMode="auto">
          <a:xfrm>
            <a:off x="968525" y="920475"/>
            <a:ext cx="5588950" cy="3586675"/>
          </a:xfrm>
          <a:prstGeom prst="rect">
            <a:avLst/>
          </a:prstGeom>
          <a:noFill/>
          <a:ln>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02" name="Google Shape;202;p24"/>
          <p:cNvSpPr txBox="1"/>
          <p:nvPr>
            <p:ph type="title"/>
          </p:nvPr>
        </p:nvSpPr>
        <p:spPr bwMode="auto">
          <a:xfrm>
            <a:off x="264600" y="273844"/>
            <a:ext cx="5168700" cy="4848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a:latin typeface="Arial"/>
                <a:ea typeface="Arial"/>
                <a:cs typeface="Arial"/>
              </a:rPr>
              <a:t>Visualisation</a:t>
            </a:r>
            <a:endParaRPr>
              <a:latin typeface="Arial"/>
              <a:ea typeface="Arial"/>
              <a:cs typeface="Arial"/>
            </a:endParaRPr>
          </a:p>
        </p:txBody>
      </p:sp>
      <p:sp>
        <p:nvSpPr>
          <p:cNvPr id="203" name="Google Shape;203;p24"/>
          <p:cNvSpPr txBox="1"/>
          <p:nvPr/>
        </p:nvSpPr>
        <p:spPr bwMode="auto">
          <a:xfrm>
            <a:off x="529174" y="1248824"/>
            <a:ext cx="7469279" cy="3572559"/>
          </a:xfrm>
          <a:prstGeom prst="rect">
            <a:avLst/>
          </a:prstGeom>
          <a:noFill/>
          <a:ln>
            <a:noFill/>
          </a:ln>
        </p:spPr>
        <p:txBody>
          <a:bodyPr spcFirstLastPara="1" wrap="square" lIns="91425" tIns="91425" rIns="91425" bIns="91425" anchor="t" anchorCtr="0">
            <a:spAutoFit/>
          </a:bodyPr>
          <a:lstStyle/>
          <a:p>
            <a:pPr marL="457200" lvl="0" indent="-330200" algn="l">
              <a:lnSpc>
                <a:spcPct val="114999"/>
              </a:lnSpc>
              <a:spcBef>
                <a:spcPts val="1200"/>
              </a:spcBef>
              <a:spcAft>
                <a:spcPts val="0"/>
              </a:spcAft>
              <a:buClr>
                <a:srgbClr val="376092"/>
              </a:buClr>
              <a:buSzPts val="1600"/>
              <a:buChar char="-"/>
              <a:defRPr/>
            </a:pPr>
            <a:r>
              <a:rPr lang="en" sz="1600" b="1">
                <a:solidFill>
                  <a:srgbClr val="376092"/>
                </a:solidFill>
              </a:rPr>
              <a:t>Two types of visualisation:</a:t>
            </a:r>
            <a:endParaRPr sz="1600" b="1">
              <a:solidFill>
                <a:srgbClr val="376092"/>
              </a:solidFill>
            </a:endParaRPr>
          </a:p>
          <a:p>
            <a:pPr marL="914400" lvl="1" indent="-330200" algn="l">
              <a:lnSpc>
                <a:spcPct val="114999"/>
              </a:lnSpc>
              <a:spcBef>
                <a:spcPts val="0"/>
              </a:spcBef>
              <a:spcAft>
                <a:spcPts val="0"/>
              </a:spcAft>
              <a:buClr>
                <a:srgbClr val="376092"/>
              </a:buClr>
              <a:buSzPts val="1600"/>
              <a:buChar char="-"/>
              <a:defRPr/>
            </a:pPr>
            <a:r>
              <a:rPr lang="en" sz="1600">
                <a:solidFill>
                  <a:srgbClr val="376092"/>
                </a:solidFill>
              </a:rPr>
              <a:t>Using python plotting script:</a:t>
            </a:r>
            <a:endParaRPr lang="en" sz="1600">
              <a:solidFill>
                <a:srgbClr val="376092"/>
              </a:solidFill>
            </a:endParaRPr>
          </a:p>
          <a:p>
            <a:pPr marL="1314450" lvl="2" indent="-330199" algn="l">
              <a:lnSpc>
                <a:spcPct val="114999"/>
              </a:lnSpc>
              <a:spcBef>
                <a:spcPts val="0"/>
              </a:spcBef>
              <a:spcAft>
                <a:spcPts val="0"/>
              </a:spcAft>
              <a:buClr>
                <a:srgbClr val="376092"/>
              </a:buClr>
              <a:buSzPts val="1600"/>
              <a:buChar char="-"/>
              <a:defRPr/>
            </a:pPr>
            <a:r>
              <a:rPr lang="en" sz="1600">
                <a:solidFill>
                  <a:srgbClr val="376092"/>
                </a:solidFill>
              </a:rPr>
              <a:t>Generate plot in pipeline with plotly</a:t>
            </a:r>
            <a:endParaRPr lang="en" sz="1600">
              <a:solidFill>
                <a:srgbClr val="376092"/>
              </a:solidFill>
            </a:endParaRPr>
          </a:p>
          <a:p>
            <a:pPr marL="1314450" lvl="2" indent="-330199" algn="l">
              <a:lnSpc>
                <a:spcPct val="114999"/>
              </a:lnSpc>
              <a:spcBef>
                <a:spcPts val="0"/>
              </a:spcBef>
              <a:spcAft>
                <a:spcPts val="0"/>
              </a:spcAft>
              <a:buClr>
                <a:srgbClr val="376092"/>
              </a:buClr>
              <a:buSzPts val="1600"/>
              <a:buChar char="-"/>
              <a:defRPr/>
            </a:pPr>
            <a:r>
              <a:rPr lang="en" sz="1600">
                <a:solidFill>
                  <a:srgbClr val="376092"/>
                </a:solidFill>
              </a:rPr>
              <a:t>Use GitLab pages for hosting</a:t>
            </a:r>
            <a:endParaRPr lang="en" sz="1600">
              <a:solidFill>
                <a:srgbClr val="376092"/>
              </a:solidFill>
            </a:endParaRPr>
          </a:p>
          <a:p>
            <a:pPr marL="1314450" lvl="2" indent="-330199" algn="l">
              <a:lnSpc>
                <a:spcPct val="114999"/>
              </a:lnSpc>
              <a:spcBef>
                <a:spcPts val="0"/>
              </a:spcBef>
              <a:spcAft>
                <a:spcPts val="0"/>
              </a:spcAft>
              <a:buClr>
                <a:srgbClr val="376092"/>
              </a:buClr>
              <a:buSzPts val="1600"/>
              <a:buChar char="-"/>
              <a:defRPr/>
            </a:pPr>
            <a:r>
              <a:rPr lang="en" sz="1600">
                <a:solidFill>
                  <a:srgbClr val="376092"/>
                </a:solidFill>
              </a:rPr>
              <a:t>Use artifacts from the last pipeline execution</a:t>
            </a:r>
            <a:endParaRPr lang="en" sz="1600">
              <a:solidFill>
                <a:srgbClr val="376092"/>
              </a:solidFill>
            </a:endParaRPr>
          </a:p>
          <a:p>
            <a:pPr marL="914400" lvl="1" indent="-330200" algn="l">
              <a:lnSpc>
                <a:spcPct val="114999"/>
              </a:lnSpc>
              <a:spcBef>
                <a:spcPts val="0"/>
              </a:spcBef>
              <a:spcAft>
                <a:spcPts val="0"/>
              </a:spcAft>
              <a:buClr>
                <a:srgbClr val="376092"/>
              </a:buClr>
              <a:buSzPts val="1600"/>
              <a:buChar char="-"/>
              <a:defRPr/>
            </a:pPr>
            <a:r>
              <a:rPr lang="en" sz="1600">
                <a:solidFill>
                  <a:srgbClr val="376092"/>
                </a:solidFill>
              </a:rPr>
              <a:t>Using Grafana:</a:t>
            </a:r>
            <a:endParaRPr lang="en" sz="1600">
              <a:solidFill>
                <a:srgbClr val="376092"/>
              </a:solidFill>
            </a:endParaRPr>
          </a:p>
          <a:p>
            <a:pPr marL="1314450" lvl="2" indent="-330199" algn="l">
              <a:lnSpc>
                <a:spcPct val="114999"/>
              </a:lnSpc>
              <a:spcBef>
                <a:spcPts val="0"/>
              </a:spcBef>
              <a:spcAft>
                <a:spcPts val="0"/>
              </a:spcAft>
              <a:buClr>
                <a:srgbClr val="376092"/>
              </a:buClr>
              <a:buSzPts val="1600"/>
              <a:buChar char="-"/>
              <a:defRPr/>
            </a:pPr>
            <a:r>
              <a:rPr lang="en" sz="1600">
                <a:solidFill>
                  <a:srgbClr val="376092"/>
                </a:solidFill>
              </a:rPr>
              <a:t>Store data in InfluxDB</a:t>
            </a:r>
            <a:endParaRPr lang="en" sz="1600">
              <a:solidFill>
                <a:srgbClr val="376092"/>
              </a:solidFill>
            </a:endParaRPr>
          </a:p>
          <a:p>
            <a:pPr marL="1314450" lvl="2" indent="-330199" algn="l">
              <a:lnSpc>
                <a:spcPct val="114999"/>
              </a:lnSpc>
              <a:spcBef>
                <a:spcPts val="0"/>
              </a:spcBef>
              <a:spcAft>
                <a:spcPts val="0"/>
              </a:spcAft>
              <a:buClr>
                <a:srgbClr val="376092"/>
              </a:buClr>
              <a:buSzPts val="1600"/>
              <a:buChar char="-"/>
              <a:defRPr/>
            </a:pPr>
            <a:r>
              <a:rPr lang="en" sz="1600">
                <a:solidFill>
                  <a:srgbClr val="376092"/>
                </a:solidFill>
              </a:rPr>
              <a:t>Create Dashboard in Grafana</a:t>
            </a:r>
            <a:endParaRPr lang="en" sz="1600">
              <a:solidFill>
                <a:srgbClr val="376092"/>
              </a:solidFill>
            </a:endParaRPr>
          </a:p>
          <a:p>
            <a:pPr marL="457200" lvl="0" indent="-330200" algn="l">
              <a:lnSpc>
                <a:spcPct val="114999"/>
              </a:lnSpc>
              <a:spcBef>
                <a:spcPts val="1200"/>
              </a:spcBef>
              <a:spcAft>
                <a:spcPts val="0"/>
              </a:spcAft>
              <a:buClr>
                <a:srgbClr val="376092"/>
              </a:buClr>
              <a:buSzPts val="1600"/>
              <a:buChar char="-"/>
              <a:defRPr/>
            </a:pPr>
            <a:r>
              <a:rPr lang="en" sz="1600">
                <a:solidFill>
                  <a:srgbClr val="376092"/>
                </a:solidFill>
              </a:rPr>
              <a:t>Grafana is an open source analytics and visualisation platform</a:t>
            </a:r>
            <a:endParaRPr sz="1600">
              <a:solidFill>
                <a:srgbClr val="376092"/>
              </a:solidFill>
            </a:endParaRPr>
          </a:p>
          <a:p>
            <a:pPr marL="457200" lvl="0" indent="-330200" algn="l">
              <a:lnSpc>
                <a:spcPct val="114999"/>
              </a:lnSpc>
              <a:spcBef>
                <a:spcPts val="0"/>
              </a:spcBef>
              <a:spcAft>
                <a:spcPts val="0"/>
              </a:spcAft>
              <a:buClr>
                <a:srgbClr val="376092"/>
              </a:buClr>
              <a:buSzPts val="1600"/>
              <a:buChar char="-"/>
              <a:defRPr/>
            </a:pPr>
            <a:r>
              <a:rPr lang="en" sz="1600">
                <a:solidFill>
                  <a:srgbClr val="376092"/>
                </a:solidFill>
              </a:rPr>
              <a:t>The plots can be uploaded to Grafana using python library InfluxDB.</a:t>
            </a:r>
            <a:endParaRPr sz="1600">
              <a:solidFill>
                <a:srgbClr val="376092"/>
              </a:solidFill>
            </a:endParaRPr>
          </a:p>
          <a:p>
            <a:pPr marL="457200" lvl="0" indent="0" algn="l">
              <a:lnSpc>
                <a:spcPct val="114999"/>
              </a:lnSpc>
              <a:spcBef>
                <a:spcPts val="1200"/>
              </a:spcBef>
              <a:spcAft>
                <a:spcPts val="1200"/>
              </a:spcAft>
              <a:buNone/>
              <a:defRPr/>
            </a:pPr>
            <a:r>
              <a:rPr lang="en" sz="1600">
                <a:solidFill>
                  <a:schemeClr val="dk1"/>
                </a:solidFill>
              </a:rPr>
              <a:t> </a:t>
            </a:r>
            <a:endParaRPr sz="1600">
              <a:solidFill>
                <a:schemeClr val="dk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2" name="Google Shape;52;p10"/>
          <p:cNvSpPr txBox="1"/>
          <p:nvPr>
            <p:ph type="title"/>
          </p:nvPr>
        </p:nvSpPr>
        <p:spPr bwMode="auto">
          <a:xfrm>
            <a:off x="264600" y="273844"/>
            <a:ext cx="5168700" cy="4848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a:latin typeface="Arial"/>
                <a:ea typeface="Arial"/>
                <a:cs typeface="Arial"/>
              </a:rPr>
              <a:t>What is Cx ?</a:t>
            </a:r>
            <a:endParaRPr>
              <a:latin typeface="Arial"/>
              <a:ea typeface="Arial"/>
              <a:cs typeface="Arial"/>
            </a:endParaRPr>
          </a:p>
        </p:txBody>
      </p:sp>
      <p:graphicFrame>
        <p:nvGraphicFramePr>
          <p:cNvPr id="53" name="Google Shape;53;p10"/>
          <p:cNvGraphicFramePr>
            <a:graphicFrameLocks xmlns:a="http://schemas.openxmlformats.org/drawingml/2006/main"/>
          </p:cNvGraphicFramePr>
          <p:nvPr/>
        </p:nvGraphicFramePr>
        <p:xfrm>
          <a:off x="202925" y="832225"/>
          <a:ext cx="3000000" cy="3000000"/>
        </p:xfrm>
        <a:graphic>
          <a:graphicData uri="http://schemas.openxmlformats.org/drawingml/2006/table">
            <a:tbl>
              <a:tblPr firstRow="0" firstCol="0" lastRow="0" lastCol="0" bandRow="0" bandCol="0">
                <a:tableStyleId>{32B875E0-2751-4FEB-BF42-715C57D511C8}</a:tableStyleId>
                <a:noFill/>
              </a:tblPr>
              <a:tblGrid>
                <a:gridCol w="2248683"/>
                <a:gridCol w="6440532"/>
              </a:tblGrid>
              <a:tr h="993196">
                <a:tc>
                  <a:txBody>
                    <a:bodyPr/>
                    <a:p>
                      <a:pPr marL="0" lvl="0" indent="0" algn="l">
                        <a:lnSpc>
                          <a:spcPct val="114999"/>
                        </a:lnSpc>
                        <a:spcBef>
                          <a:spcPts val="1200"/>
                        </a:spcBef>
                        <a:spcAft>
                          <a:spcPts val="0"/>
                        </a:spcAft>
                        <a:buNone/>
                        <a:defRPr/>
                      </a:pPr>
                      <a:r>
                        <a:rPr lang="en">
                          <a:solidFill>
                            <a:srgbClr val="C00000"/>
                          </a:solidFill>
                        </a:rPr>
                        <a:t>Continuous Integration (CI)</a:t>
                      </a:r>
                      <a:r>
                        <a:rPr lang="en">
                          <a:solidFill>
                            <a:srgbClr val="1F497D"/>
                          </a:solidFill>
                        </a:rPr>
                        <a:t> </a:t>
                      </a:r>
                      <a:endParaRPr>
                        <a:solidFill>
                          <a:srgbClr val="1F497D"/>
                        </a:solidFill>
                      </a:endParaRPr>
                    </a:p>
                    <a:p>
                      <a:pPr marL="0" lvl="0" indent="0" algn="l">
                        <a:spcBef>
                          <a:spcPts val="1200"/>
                        </a:spcBef>
                        <a:spcAft>
                          <a:spcPts val="0"/>
                        </a:spcAft>
                        <a:buNone/>
                        <a:defRPr/>
                      </a:pPr>
                      <a:endParaRPr/>
                    </a:p>
                  </a:txBody>
                  <a:tcPr marL="91425" marR="91425" marT="91425" marB="91425"/>
                </a:tc>
                <a:tc>
                  <a:txBody>
                    <a:bodyPr/>
                    <a:p>
                      <a:pPr marL="0" lvl="0" indent="0" algn="l">
                        <a:spcBef>
                          <a:spcPts val="0"/>
                        </a:spcBef>
                        <a:spcAft>
                          <a:spcPts val="0"/>
                        </a:spcAft>
                        <a:buNone/>
                        <a:defRPr/>
                      </a:pPr>
                      <a:r>
                        <a:rPr lang="en" sz="1300"/>
                        <a:t>i</a:t>
                      </a:r>
                      <a:r>
                        <a:rPr lang="en" sz="1300">
                          <a:solidFill>
                            <a:srgbClr val="1F497D"/>
                          </a:solidFill>
                        </a:rPr>
                        <a:t>s the practice of automatically integrating code changes into a software project. It relies on a code repository that supports automated building and testing. Often, CI also involves setting up a build system from scratch, including all dependencies.</a:t>
                      </a:r>
                      <a:endParaRPr sz="1300"/>
                    </a:p>
                  </a:txBody>
                  <a:tcPr marL="91425" marR="91425" marT="91425" marB="91425"/>
                </a:tc>
              </a:tr>
              <a:tr h="829400">
                <a:tc>
                  <a:txBody>
                    <a:bodyPr/>
                    <a:p>
                      <a:pPr marL="0" lvl="0" indent="0" algn="l">
                        <a:lnSpc>
                          <a:spcPct val="114999"/>
                        </a:lnSpc>
                        <a:spcBef>
                          <a:spcPts val="1200"/>
                        </a:spcBef>
                        <a:spcAft>
                          <a:spcPts val="1200"/>
                        </a:spcAft>
                        <a:buClr>
                          <a:schemeClr val="dk1"/>
                        </a:buClr>
                        <a:buSzPts val="1100"/>
                        <a:buFont typeface="Arial"/>
                        <a:buNone/>
                        <a:defRPr/>
                      </a:pPr>
                      <a:r>
                        <a:rPr lang="en">
                          <a:solidFill>
                            <a:srgbClr val="C00000"/>
                          </a:solidFill>
                        </a:rPr>
                        <a:t>Continuous Testing (CT)</a:t>
                      </a:r>
                      <a:endParaRPr/>
                    </a:p>
                  </a:txBody>
                  <a:tcPr marL="91425" marR="91425" marT="91425" marB="91425"/>
                </a:tc>
                <a:tc>
                  <a:txBody>
                    <a:bodyPr/>
                    <a:p>
                      <a:pPr marL="0" lvl="0" indent="0" algn="l">
                        <a:lnSpc>
                          <a:spcPct val="114999"/>
                        </a:lnSpc>
                        <a:spcBef>
                          <a:spcPts val="1200"/>
                        </a:spcBef>
                        <a:spcAft>
                          <a:spcPts val="1200"/>
                        </a:spcAft>
                        <a:buNone/>
                        <a:defRPr/>
                      </a:pPr>
                      <a:r>
                        <a:rPr lang="en" sz="1300">
                          <a:solidFill>
                            <a:srgbClr val="1F497D"/>
                          </a:solidFill>
                        </a:rPr>
                        <a:t>is the practice of executing automated tests as an integral part of the software development process. It tries to make sure that no functionality is lost and no errors are introduced during development</a:t>
                      </a:r>
                      <a:r>
                        <a:rPr lang="en" sz="1300">
                          <a:solidFill>
                            <a:srgbClr val="1F497D"/>
                          </a:solidFill>
                        </a:rPr>
                        <a:t>.</a:t>
                      </a:r>
                      <a:endParaRPr sz="1300"/>
                    </a:p>
                  </a:txBody>
                  <a:tcPr marL="91425" marR="91425" marT="91425" marB="91425"/>
                </a:tc>
              </a:tr>
              <a:tr h="829400">
                <a:tc>
                  <a:txBody>
                    <a:bodyPr/>
                    <a:p>
                      <a:pPr marL="0" lvl="0" indent="0" algn="l">
                        <a:lnSpc>
                          <a:spcPct val="114999"/>
                        </a:lnSpc>
                        <a:spcBef>
                          <a:spcPts val="1200"/>
                        </a:spcBef>
                        <a:spcAft>
                          <a:spcPts val="1200"/>
                        </a:spcAft>
                        <a:buClr>
                          <a:schemeClr val="dk1"/>
                        </a:buClr>
                        <a:buSzPts val="1100"/>
                        <a:buFont typeface="Arial"/>
                        <a:buNone/>
                        <a:defRPr/>
                      </a:pPr>
                      <a:r>
                        <a:rPr lang="en">
                          <a:solidFill>
                            <a:srgbClr val="C00000"/>
                          </a:solidFill>
                        </a:rPr>
                        <a:t>Continuous Benchmarking (CB)</a:t>
                      </a:r>
                      <a:endParaRPr/>
                    </a:p>
                  </a:txBody>
                  <a:tcPr marL="91425" marR="91425" marT="91425" marB="91425"/>
                </a:tc>
                <a:tc>
                  <a:txBody>
                    <a:bodyPr/>
                    <a:p>
                      <a:pPr marL="0" lvl="0" indent="0" algn="l">
                        <a:lnSpc>
                          <a:spcPct val="114999"/>
                        </a:lnSpc>
                        <a:spcBef>
                          <a:spcPts val="1200"/>
                        </a:spcBef>
                        <a:spcAft>
                          <a:spcPts val="1200"/>
                        </a:spcAft>
                        <a:buNone/>
                        <a:defRPr/>
                      </a:pPr>
                      <a:r>
                        <a:rPr lang="en" sz="1300">
                          <a:solidFill>
                            <a:srgbClr val="1F497D"/>
                          </a:solidFill>
                        </a:rPr>
                        <a:t>can be seen as a variant of CT, where not only functionality but also performance is tested in order to avoid regressions, i.e., unwanted performance degradation due to code changes.</a:t>
                      </a:r>
                      <a:endParaRPr sz="1300"/>
                    </a:p>
                  </a:txBody>
                  <a:tcPr marL="91425" marR="91425" marT="91425" marB="91425"/>
                </a:tc>
              </a:tr>
              <a:tr h="1024277">
                <a:tc>
                  <a:txBody>
                    <a:bodyPr/>
                    <a:p>
                      <a:pPr marL="0" lvl="0" indent="0" algn="l">
                        <a:lnSpc>
                          <a:spcPct val="114999"/>
                        </a:lnSpc>
                        <a:spcBef>
                          <a:spcPts val="1200"/>
                        </a:spcBef>
                        <a:spcAft>
                          <a:spcPts val="1200"/>
                        </a:spcAft>
                        <a:buClr>
                          <a:schemeClr val="dk1"/>
                        </a:buClr>
                        <a:buSzPts val="1100"/>
                        <a:buFont typeface="Arial"/>
                        <a:buNone/>
                        <a:defRPr/>
                      </a:pPr>
                      <a:r>
                        <a:rPr lang="en">
                          <a:solidFill>
                            <a:srgbClr val="C00000"/>
                          </a:solidFill>
                        </a:rPr>
                        <a:t>Continuous Deploying (CD)</a:t>
                      </a:r>
                      <a:endParaRPr/>
                    </a:p>
                  </a:txBody>
                  <a:tcPr marL="91425" marR="91425" marT="91425" marB="91425"/>
                </a:tc>
                <a:tc>
                  <a:txBody>
                    <a:bodyPr/>
                    <a:p>
                      <a:pPr marL="0" lvl="0" indent="0" algn="l">
                        <a:lnSpc>
                          <a:spcPct val="114999"/>
                        </a:lnSpc>
                        <a:spcBef>
                          <a:spcPts val="1200"/>
                        </a:spcBef>
                        <a:spcAft>
                          <a:spcPts val="1200"/>
                        </a:spcAft>
                        <a:buNone/>
                        <a:defRPr/>
                      </a:pPr>
                      <a:r>
                        <a:rPr lang="en" sz="1300">
                          <a:solidFill>
                            <a:srgbClr val="1F497D"/>
                          </a:solidFill>
                        </a:rPr>
                        <a:t>is the automatic deployment of the software coming out of the other Cx processes. This can be the installation on a particular system, rolling out a revision within a whole organization, pushing installation packages to public repositories, etc.</a:t>
                      </a:r>
                      <a:endParaRPr sz="1300"/>
                    </a:p>
                  </a:txBody>
                  <a:tcPr marL="91425" marR="91425" marT="91425" marB="91425"/>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08" name="Google Shape;208;p25"/>
          <p:cNvSpPr txBox="1"/>
          <p:nvPr>
            <p:ph type="title"/>
          </p:nvPr>
        </p:nvSpPr>
        <p:spPr bwMode="auto">
          <a:xfrm>
            <a:off x="264600" y="174444"/>
            <a:ext cx="5168700" cy="4848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a:latin typeface="Arial"/>
                <a:ea typeface="Arial"/>
                <a:cs typeface="Arial"/>
              </a:rPr>
              <a:t>Visualisation</a:t>
            </a:r>
            <a:endParaRPr>
              <a:latin typeface="Arial"/>
              <a:ea typeface="Arial"/>
              <a:cs typeface="Arial"/>
            </a:endParaRPr>
          </a:p>
        </p:txBody>
      </p:sp>
      <p:pic>
        <p:nvPicPr>
          <p:cNvPr id="209" name="Google Shape;209;p25"/>
          <p:cNvPicPr/>
          <p:nvPr/>
        </p:nvPicPr>
        <p:blipFill>
          <a:blip r:embed="rId3">
            <a:alphaModFix/>
          </a:blip>
          <a:stretch/>
        </p:blipFill>
        <p:spPr bwMode="auto">
          <a:xfrm>
            <a:off x="452325" y="2354123"/>
            <a:ext cx="7653601" cy="2167877"/>
          </a:xfrm>
          <a:prstGeom prst="rect">
            <a:avLst/>
          </a:prstGeom>
          <a:noFill/>
          <a:ln>
            <a:noFill/>
          </a:ln>
        </p:spPr>
      </p:pic>
      <p:sp>
        <p:nvSpPr>
          <p:cNvPr id="210" name="Google Shape;210;p25"/>
          <p:cNvSpPr txBox="1"/>
          <p:nvPr>
            <p:ph type="body" idx="1"/>
          </p:nvPr>
        </p:nvSpPr>
        <p:spPr bwMode="auto">
          <a:xfrm>
            <a:off x="264600" y="717850"/>
            <a:ext cx="7653600" cy="1435500"/>
          </a:xfrm>
          <a:prstGeom prst="rect">
            <a:avLst/>
          </a:prstGeom>
        </p:spPr>
        <p:txBody>
          <a:bodyPr spcFirstLastPara="1" wrap="square" lIns="68575" tIns="34275" rIns="68575" bIns="34275" anchor="t" anchorCtr="0">
            <a:noAutofit/>
          </a:bodyPr>
          <a:lstStyle/>
          <a:p>
            <a:pPr marL="457200" lvl="0" indent="-317500" algn="l">
              <a:spcBef>
                <a:spcPts val="800"/>
              </a:spcBef>
              <a:spcAft>
                <a:spcPts val="0"/>
              </a:spcAft>
              <a:buClr>
                <a:srgbClr val="1F497D"/>
              </a:buClr>
              <a:buSzPts val="1400"/>
              <a:buChar char="-"/>
              <a:defRPr/>
            </a:pPr>
            <a:r>
              <a:rPr lang="en">
                <a:solidFill>
                  <a:srgbClr val="1F497D"/>
                </a:solidFill>
                <a:latin typeface="Arial"/>
                <a:ea typeface="Arial"/>
                <a:cs typeface="Arial"/>
              </a:rPr>
              <a:t>For visualisation:</a:t>
            </a:r>
            <a:endParaRPr>
              <a:solidFill>
                <a:srgbClr val="1F497D"/>
              </a:solidFill>
              <a:latin typeface="Arial"/>
              <a:ea typeface="Arial"/>
              <a:cs typeface="Arial"/>
            </a:endParaRPr>
          </a:p>
          <a:p>
            <a:pPr marL="914400" lvl="1" indent="-317500" algn="l">
              <a:spcBef>
                <a:spcPts val="0"/>
              </a:spcBef>
              <a:spcAft>
                <a:spcPts val="0"/>
              </a:spcAft>
              <a:buClr>
                <a:srgbClr val="1F497D"/>
              </a:buClr>
              <a:buSzPts val="1400"/>
              <a:buChar char="-"/>
              <a:defRPr/>
            </a:pPr>
            <a:r>
              <a:rPr lang="en" i="1">
                <a:solidFill>
                  <a:srgbClr val="1F497D"/>
                </a:solidFill>
                <a:latin typeface="Arial"/>
                <a:ea typeface="Arial"/>
                <a:cs typeface="Arial"/>
              </a:rPr>
              <a:t>process_results.py</a:t>
            </a:r>
            <a:endParaRPr i="1">
              <a:solidFill>
                <a:srgbClr val="1F497D"/>
              </a:solidFill>
              <a:latin typeface="Arial"/>
              <a:ea typeface="Arial"/>
              <a:cs typeface="Arial"/>
            </a:endParaRPr>
          </a:p>
          <a:p>
            <a:pPr marL="914400" lvl="1" indent="-317500" algn="l">
              <a:spcBef>
                <a:spcPts val="0"/>
              </a:spcBef>
              <a:spcAft>
                <a:spcPts val="0"/>
              </a:spcAft>
              <a:buClr>
                <a:srgbClr val="1F497D"/>
              </a:buClr>
              <a:buSzPts val="1400"/>
              <a:buChar char="-"/>
              <a:defRPr/>
            </a:pPr>
            <a:r>
              <a:rPr lang="en" i="1">
                <a:solidFill>
                  <a:srgbClr val="1F497D"/>
                </a:solidFill>
                <a:latin typeface="Arial"/>
                <a:ea typeface="Arial"/>
                <a:cs typeface="Arial"/>
              </a:rPr>
              <a:t>plot.py</a:t>
            </a:r>
            <a:endParaRPr i="1">
              <a:solidFill>
                <a:srgbClr val="1F497D"/>
              </a:solidFill>
              <a:latin typeface="Arial"/>
              <a:ea typeface="Arial"/>
              <a:cs typeface="Arial"/>
            </a:endParaRPr>
          </a:p>
          <a:p>
            <a:pPr marL="457200" lvl="0" indent="-317500" algn="l">
              <a:spcBef>
                <a:spcPts val="0"/>
              </a:spcBef>
              <a:spcAft>
                <a:spcPts val="0"/>
              </a:spcAft>
              <a:buClr>
                <a:srgbClr val="1F497D"/>
              </a:buClr>
              <a:buSzPts val="1400"/>
              <a:buFont typeface="Arial"/>
              <a:buChar char="-"/>
              <a:defRPr/>
            </a:pPr>
            <a:r>
              <a:rPr lang="en">
                <a:solidFill>
                  <a:srgbClr val="1F497D"/>
                </a:solidFill>
                <a:latin typeface="Arial"/>
                <a:ea typeface="Arial"/>
                <a:cs typeface="Arial"/>
              </a:rPr>
              <a:t>Modify test stage </a:t>
            </a:r>
            <a:endParaRPr>
              <a:solidFill>
                <a:srgbClr val="1F497D"/>
              </a:solidFill>
              <a:latin typeface="Arial"/>
              <a:ea typeface="Arial"/>
              <a:cs typeface="Arial"/>
            </a:endParaRPr>
          </a:p>
          <a:p>
            <a:pPr marL="457200" lvl="0" indent="-317500" algn="l">
              <a:spcBef>
                <a:spcPts val="0"/>
              </a:spcBef>
              <a:spcAft>
                <a:spcPts val="0"/>
              </a:spcAft>
              <a:buClr>
                <a:srgbClr val="1F497D"/>
              </a:buClr>
              <a:buSzPts val="1400"/>
              <a:buChar char="-"/>
              <a:defRPr/>
            </a:pPr>
            <a:r>
              <a:rPr lang="en">
                <a:solidFill>
                  <a:srgbClr val="C00000"/>
                </a:solidFill>
                <a:latin typeface="Arial"/>
                <a:ea typeface="Arial"/>
                <a:cs typeface="Arial"/>
              </a:rPr>
              <a:t>out_${SLURM_NODELIST}.txt</a:t>
            </a:r>
            <a:r>
              <a:rPr lang="en">
                <a:solidFill>
                  <a:srgbClr val="1F497D"/>
                </a:solidFill>
                <a:latin typeface="Arial"/>
                <a:ea typeface="Arial"/>
                <a:cs typeface="Arial"/>
              </a:rPr>
              <a:t> saves the result such as execution time, performance, etc.</a:t>
            </a:r>
            <a:endParaRPr>
              <a:solidFill>
                <a:srgbClr val="1F497D"/>
              </a:solidFill>
              <a:latin typeface="Arial"/>
              <a:ea typeface="Arial"/>
              <a:cs typeface="Arial"/>
            </a:endParaRPr>
          </a:p>
          <a:p>
            <a:pPr marL="457200" lvl="0" indent="-317500" algn="l">
              <a:spcBef>
                <a:spcPts val="0"/>
              </a:spcBef>
              <a:spcAft>
                <a:spcPts val="0"/>
              </a:spcAft>
              <a:buClr>
                <a:srgbClr val="1F497D"/>
              </a:buClr>
              <a:buSzPts val="1400"/>
              <a:buChar char="-"/>
              <a:defRPr/>
            </a:pPr>
            <a:r>
              <a:rPr lang="en">
                <a:solidFill>
                  <a:srgbClr val="1F497D"/>
                </a:solidFill>
                <a:latin typeface="Arial"/>
                <a:ea typeface="Arial"/>
                <a:cs typeface="Arial"/>
              </a:rPr>
              <a:t>Pass </a:t>
            </a:r>
            <a:r>
              <a:rPr lang="en">
                <a:solidFill>
                  <a:srgbClr val="C00000"/>
                </a:solidFill>
                <a:latin typeface="Arial"/>
                <a:ea typeface="Arial"/>
                <a:cs typeface="Arial"/>
              </a:rPr>
              <a:t>out_*.txt</a:t>
            </a:r>
            <a:r>
              <a:rPr lang="en">
                <a:solidFill>
                  <a:srgbClr val="1F497D"/>
                </a:solidFill>
                <a:latin typeface="Arial"/>
                <a:ea typeface="Arial"/>
                <a:cs typeface="Arial"/>
              </a:rPr>
              <a:t> file as artifacts, which will be used later</a:t>
            </a:r>
            <a:endParaRPr>
              <a:solidFill>
                <a:srgbClr val="1F497D"/>
              </a:solidFill>
              <a:latin typeface="Arial"/>
              <a:ea typeface="Arial"/>
              <a:cs typeface="Arial"/>
            </a:endParaRPr>
          </a:p>
          <a:p>
            <a:pPr marL="457200" lvl="0" indent="-317500" algn="l">
              <a:spcBef>
                <a:spcPts val="0"/>
              </a:spcBef>
              <a:spcAft>
                <a:spcPts val="0"/>
              </a:spcAft>
              <a:buClr>
                <a:srgbClr val="1F497D"/>
              </a:buClr>
              <a:buSzPts val="1400"/>
              <a:buFont typeface="Arial"/>
              <a:buChar char="-"/>
              <a:defRPr/>
            </a:pPr>
            <a:r>
              <a:rPr lang="en">
                <a:solidFill>
                  <a:srgbClr val="1F497D"/>
                </a:solidFill>
                <a:latin typeface="Arial"/>
                <a:ea typeface="Arial"/>
                <a:cs typeface="Arial"/>
              </a:rPr>
              <a:t>Load required modules</a:t>
            </a:r>
            <a:endParaRPr>
              <a:solidFill>
                <a:srgbClr val="1F497D"/>
              </a:solidFill>
              <a:latin typeface="Arial"/>
              <a:ea typeface="Arial"/>
              <a:cs typeface="Arial"/>
            </a:endParaRPr>
          </a:p>
          <a:p>
            <a:pPr marL="0" lvl="0" indent="0" algn="l">
              <a:spcBef>
                <a:spcPts val="800"/>
              </a:spcBef>
              <a:spcAft>
                <a:spcPts val="0"/>
              </a:spcAft>
              <a:buNone/>
              <a:defRPr/>
            </a:pPr>
            <a:endParaRPr>
              <a:solidFill>
                <a:srgbClr val="1F497D"/>
              </a:solidFill>
              <a:latin typeface="Arial"/>
              <a:ea typeface="Arial"/>
              <a:cs typeface="Arial"/>
            </a:endParaRPr>
          </a:p>
          <a:p>
            <a:pPr marL="457200" lvl="0" indent="0" algn="l">
              <a:spcBef>
                <a:spcPts val="800"/>
              </a:spcBef>
              <a:spcAft>
                <a:spcPts val="0"/>
              </a:spcAft>
              <a:buNone/>
              <a:defRPr/>
            </a:pPr>
            <a:endParaRPr>
              <a:solidFill>
                <a:srgbClr val="1F497D"/>
              </a:solidFill>
              <a:latin typeface="Arial"/>
              <a:ea typeface="Arial"/>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 name="Google Shape;215;p26"/>
          <p:cNvSpPr txBox="1"/>
          <p:nvPr>
            <p:ph type="title"/>
          </p:nvPr>
        </p:nvSpPr>
        <p:spPr bwMode="auto">
          <a:xfrm>
            <a:off x="286925" y="163400"/>
            <a:ext cx="7200900" cy="4848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a:t>Visualization</a:t>
            </a:r>
            <a:endParaRPr/>
          </a:p>
        </p:txBody>
      </p:sp>
      <p:sp>
        <p:nvSpPr>
          <p:cNvPr id="216" name="Google Shape;216;p26"/>
          <p:cNvSpPr txBox="1"/>
          <p:nvPr>
            <p:ph type="body" idx="1"/>
          </p:nvPr>
        </p:nvSpPr>
        <p:spPr bwMode="auto">
          <a:xfrm>
            <a:off x="165200" y="709075"/>
            <a:ext cx="7543200" cy="420600"/>
          </a:xfrm>
          <a:prstGeom prst="rect">
            <a:avLst/>
          </a:prstGeom>
        </p:spPr>
        <p:txBody>
          <a:bodyPr spcFirstLastPara="1" wrap="square" lIns="68575" tIns="34275" rIns="68575" bIns="34275" anchor="t" anchorCtr="0">
            <a:noAutofit/>
          </a:bodyPr>
          <a:lstStyle/>
          <a:p>
            <a:pPr marL="457200" lvl="0" indent="-317500" algn="l">
              <a:spcBef>
                <a:spcPts val="800"/>
              </a:spcBef>
              <a:spcAft>
                <a:spcPts val="0"/>
              </a:spcAft>
              <a:buClr>
                <a:srgbClr val="1F497D"/>
              </a:buClr>
              <a:buSzPts val="1400"/>
              <a:buFont typeface="Arial"/>
              <a:buChar char="-"/>
              <a:defRPr/>
            </a:pPr>
            <a:r>
              <a:rPr lang="en">
                <a:solidFill>
                  <a:srgbClr val="1F497D"/>
                </a:solidFill>
                <a:latin typeface="Arial"/>
                <a:ea typeface="Arial"/>
                <a:cs typeface="Arial"/>
              </a:rPr>
              <a:t>Add deploy stage and name the job as “pages”</a:t>
            </a:r>
            <a:endParaRPr>
              <a:solidFill>
                <a:srgbClr val="1F497D"/>
              </a:solidFill>
              <a:latin typeface="Arial"/>
              <a:ea typeface="Arial"/>
              <a:cs typeface="Arial"/>
            </a:endParaRPr>
          </a:p>
          <a:p>
            <a:pPr marL="457200" lvl="0" indent="-317500" algn="l">
              <a:spcBef>
                <a:spcPts val="0"/>
              </a:spcBef>
              <a:spcAft>
                <a:spcPts val="0"/>
              </a:spcAft>
              <a:buClr>
                <a:srgbClr val="1F497D"/>
              </a:buClr>
              <a:buSzPts val="1400"/>
              <a:buFont typeface="Arial"/>
              <a:buChar char="-"/>
              <a:defRPr/>
            </a:pPr>
            <a:r>
              <a:rPr lang="en">
                <a:solidFill>
                  <a:srgbClr val="1F497D"/>
                </a:solidFill>
                <a:latin typeface="Arial"/>
                <a:ea typeface="Arial"/>
                <a:cs typeface="Arial"/>
              </a:rPr>
              <a:t>You can check solution for reference here: </a:t>
            </a:r>
            <a:endParaRPr>
              <a:solidFill>
                <a:srgbClr val="1F497D"/>
              </a:solidFill>
              <a:latin typeface="Arial"/>
              <a:ea typeface="Arial"/>
              <a:cs typeface="Arial"/>
            </a:endParaRPr>
          </a:p>
          <a:p>
            <a:pPr marL="457200" lvl="0" indent="0" algn="l">
              <a:spcBef>
                <a:spcPts val="800"/>
              </a:spcBef>
              <a:spcAft>
                <a:spcPts val="0"/>
              </a:spcAft>
              <a:buNone/>
              <a:defRPr/>
            </a:pPr>
            <a:endParaRPr>
              <a:solidFill>
                <a:srgbClr val="1F497D"/>
              </a:solidFill>
              <a:latin typeface="Arial"/>
              <a:ea typeface="Arial"/>
              <a:cs typeface="Arial"/>
            </a:endParaRPr>
          </a:p>
        </p:txBody>
      </p:sp>
      <p:pic>
        <p:nvPicPr>
          <p:cNvPr id="218" name="Google Shape;218;p26"/>
          <p:cNvPicPr/>
          <p:nvPr/>
        </p:nvPicPr>
        <p:blipFill>
          <a:blip r:embed="rId3">
            <a:alphaModFix/>
          </a:blip>
          <a:stretch/>
        </p:blipFill>
        <p:spPr bwMode="auto">
          <a:xfrm>
            <a:off x="353275" y="1193875"/>
            <a:ext cx="4737650" cy="2141150"/>
          </a:xfrm>
          <a:prstGeom prst="rect">
            <a:avLst/>
          </a:prstGeom>
          <a:noFill/>
          <a:ln>
            <a:noFill/>
          </a:ln>
        </p:spPr>
      </p:pic>
      <p:cxnSp>
        <p:nvCxnSpPr>
          <p:cNvPr id="219" name="Google Shape;219;p26"/>
          <p:cNvCxnSpPr>
            <a:cxnSpLocks/>
          </p:cNvCxnSpPr>
          <p:nvPr/>
        </p:nvCxnSpPr>
        <p:spPr bwMode="auto">
          <a:xfrm rot="5400000" flipH="0" flipV="0">
            <a:off x="-83954" y="2657129"/>
            <a:ext cx="1680908" cy="518999"/>
          </a:xfrm>
          <a:prstGeom prst="curvedConnector3">
            <a:avLst>
              <a:gd name="adj1" fmla="val 38097"/>
            </a:avLst>
          </a:prstGeom>
          <a:noFill/>
          <a:ln w="28575" cap="flat" cmpd="sng">
            <a:solidFill>
              <a:srgbClr val="C00000"/>
            </a:solidFill>
            <a:prstDash val="solid"/>
            <a:round/>
            <a:headEnd type="none" w="med" len="med"/>
            <a:tailEnd type="none" w="med" len="med"/>
          </a:ln>
        </p:spPr>
      </p:cxnSp>
      <p:pic>
        <p:nvPicPr>
          <p:cNvPr id="220" name="Google Shape;220;p26"/>
          <p:cNvPicPr/>
          <p:nvPr/>
        </p:nvPicPr>
        <p:blipFill>
          <a:blip r:embed="rId4">
            <a:alphaModFix/>
          </a:blip>
          <a:stretch/>
        </p:blipFill>
        <p:spPr bwMode="auto">
          <a:xfrm>
            <a:off x="5442125" y="1431974"/>
            <a:ext cx="3203000" cy="1664925"/>
          </a:xfrm>
          <a:prstGeom prst="rect">
            <a:avLst/>
          </a:prstGeom>
          <a:noFill/>
          <a:ln>
            <a:noFill/>
          </a:ln>
        </p:spPr>
      </p:pic>
      <p:sp>
        <p:nvSpPr>
          <p:cNvPr id="221" name="Google Shape;221;p26"/>
          <p:cNvSpPr txBox="1"/>
          <p:nvPr/>
        </p:nvSpPr>
        <p:spPr bwMode="auto">
          <a:xfrm>
            <a:off x="662600" y="3412425"/>
            <a:ext cx="2043000" cy="287100"/>
          </a:xfrm>
          <a:prstGeom prst="rect">
            <a:avLst/>
          </a:prstGeom>
          <a:solidFill>
            <a:schemeClr val="accent4"/>
          </a:solidFill>
          <a:ln w="952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lvl="0" indent="0" algn="l">
              <a:spcBef>
                <a:spcPts val="0"/>
              </a:spcBef>
              <a:spcAft>
                <a:spcPts val="0"/>
              </a:spcAft>
              <a:buNone/>
              <a:defRPr/>
            </a:pPr>
            <a:r>
              <a:rPr lang="en" sz="1200" b="1"/>
              <a:t>Download artifacts</a:t>
            </a:r>
            <a:endParaRPr sz="1200" b="1"/>
          </a:p>
        </p:txBody>
      </p:sp>
      <p:pic>
        <p:nvPicPr>
          <p:cNvPr id="655223695" name=""/>
          <p:cNvPicPr>
            <a:picLocks noChangeAspect="1"/>
          </p:cNvPicPr>
          <p:nvPr/>
        </p:nvPicPr>
        <p:blipFill>
          <a:blip r:embed="rId5"/>
          <a:stretch/>
        </p:blipFill>
        <p:spPr bwMode="auto">
          <a:xfrm flipH="0" flipV="0">
            <a:off x="286924" y="3773608"/>
            <a:ext cx="8621841" cy="774557"/>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82644917" name="Google Shape;20;p4"/>
          <p:cNvSpPr txBox="1"/>
          <p:nvPr>
            <p:ph type="body" idx="1"/>
          </p:nvPr>
        </p:nvSpPr>
        <p:spPr bwMode="auto">
          <a:xfrm>
            <a:off x="264317" y="1028700"/>
            <a:ext cx="7508700" cy="3186000"/>
          </a:xfrm>
          <a:prstGeom prst="rect">
            <a:avLst/>
          </a:prstGeom>
          <a:noFill/>
          <a:ln>
            <a:noFill/>
          </a:ln>
        </p:spPr>
        <p:txBody>
          <a:bodyPr spcFirstLastPara="1" wrap="square" lIns="68574" tIns="34274" rIns="68574" bIns="34274" anchor="t" anchorCtr="0">
            <a:noAutofit/>
          </a:bodyPr>
          <a:lstStyle>
            <a:lvl1pPr marL="457200" marR="0" lvl="0" indent="-317499" algn="l">
              <a:lnSpc>
                <a:spcPct val="90000"/>
              </a:lnSpc>
              <a:spcBef>
                <a:spcPts val="799"/>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1pPr>
            <a:lvl2pPr marL="914400" marR="0" lvl="1" indent="-317499" algn="l">
              <a:lnSpc>
                <a:spcPct val="90000"/>
              </a:lnSpc>
              <a:spcBef>
                <a:spcPts val="399"/>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2pPr>
            <a:lvl3pPr marL="1371600" marR="0" lvl="2" indent="-317499" algn="l">
              <a:lnSpc>
                <a:spcPct val="90000"/>
              </a:lnSpc>
              <a:spcBef>
                <a:spcPts val="399"/>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3pPr>
            <a:lvl4pPr marL="1828800" marR="0" lvl="3" indent="-317499" algn="l">
              <a:lnSpc>
                <a:spcPct val="90000"/>
              </a:lnSpc>
              <a:spcBef>
                <a:spcPts val="399"/>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4pPr>
            <a:lvl5pPr marL="2286000" marR="0" lvl="4" indent="-317499" algn="l">
              <a:lnSpc>
                <a:spcPct val="90000"/>
              </a:lnSpc>
              <a:spcBef>
                <a:spcPts val="399"/>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5pPr>
            <a:lvl6pPr marL="2743200" marR="0" lvl="5" indent="-317499" algn="l">
              <a:lnSpc>
                <a:spcPct val="90000"/>
              </a:lnSpc>
              <a:spcBef>
                <a:spcPts val="399"/>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6pPr>
            <a:lvl7pPr marL="3200400" marR="0" lvl="6" indent="-317499" algn="l">
              <a:lnSpc>
                <a:spcPct val="90000"/>
              </a:lnSpc>
              <a:spcBef>
                <a:spcPts val="399"/>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7pPr>
            <a:lvl8pPr marL="3657600" marR="0" lvl="7" indent="-317499" algn="l">
              <a:lnSpc>
                <a:spcPct val="90000"/>
              </a:lnSpc>
              <a:spcBef>
                <a:spcPts val="399"/>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8pPr>
            <a:lvl9pPr marL="4114800" marR="0" lvl="8" indent="-317499" algn="l">
              <a:lnSpc>
                <a:spcPct val="90000"/>
              </a:lnSpc>
              <a:spcBef>
                <a:spcPts val="399"/>
              </a:spcBef>
              <a:spcAft>
                <a:spcPts val="0"/>
              </a:spcAft>
              <a:buClr>
                <a:schemeClr val="dk1"/>
              </a:buClr>
              <a:buSzPts val="1400"/>
              <a:buFont typeface="Arial"/>
              <a:buChar char="•"/>
              <a:defRPr sz="1400" b="0" i="0" u="none" strike="noStrike" cap="none">
                <a:solidFill>
                  <a:schemeClr val="dk1"/>
                </a:solidFill>
                <a:latin typeface="Oxygen"/>
                <a:ea typeface="Oxygen"/>
                <a:cs typeface="Oxygen"/>
              </a:defRPr>
            </a:lvl9pPr>
          </a:lstStyle>
          <a:p>
            <a:pPr marL="139699" indent="0" algn="ctr">
              <a:buClr>
                <a:schemeClr val="dk1"/>
              </a:buClr>
              <a:buSzPts val="1400"/>
              <a:buFont typeface="Arial"/>
              <a:buNone/>
              <a:defRPr/>
            </a:pPr>
            <a:r>
              <a:rPr sz="3000"/>
              <a:t>see you at 12:45</a:t>
            </a:r>
            <a:endParaRPr sz="30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26" name="Google Shape;226;p27"/>
          <p:cNvSpPr txBox="1"/>
          <p:nvPr>
            <p:ph type="title"/>
          </p:nvPr>
        </p:nvSpPr>
        <p:spPr bwMode="auto">
          <a:xfrm>
            <a:off x="264600" y="157426"/>
            <a:ext cx="5168700" cy="4848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a:t>Visualization using Grafana</a:t>
            </a:r>
            <a:endParaRPr/>
          </a:p>
        </p:txBody>
      </p:sp>
      <p:pic>
        <p:nvPicPr>
          <p:cNvPr id="227" name="Google Shape;227;p27"/>
          <p:cNvPicPr/>
          <p:nvPr/>
        </p:nvPicPr>
        <p:blipFill>
          <a:blip r:embed="rId3">
            <a:alphaModFix/>
          </a:blip>
          <a:stretch/>
        </p:blipFill>
        <p:spPr bwMode="auto">
          <a:xfrm>
            <a:off x="185549" y="1787183"/>
            <a:ext cx="7869300" cy="2910000"/>
          </a:xfrm>
          <a:prstGeom prst="rect">
            <a:avLst/>
          </a:prstGeom>
          <a:noFill/>
          <a:ln>
            <a:noFill/>
          </a:ln>
        </p:spPr>
      </p:pic>
      <p:sp>
        <p:nvSpPr>
          <p:cNvPr id="228" name="Google Shape;228;p27"/>
          <p:cNvSpPr/>
          <p:nvPr/>
        </p:nvSpPr>
        <p:spPr bwMode="auto">
          <a:xfrm>
            <a:off x="441749" y="2386799"/>
            <a:ext cx="6869100" cy="12258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endParaRPr/>
          </a:p>
        </p:txBody>
      </p:sp>
      <p:sp>
        <p:nvSpPr>
          <p:cNvPr id="229" name="Google Shape;229;p27"/>
          <p:cNvSpPr txBox="1"/>
          <p:nvPr/>
        </p:nvSpPr>
        <p:spPr bwMode="auto">
          <a:xfrm flipH="0" flipV="0">
            <a:off x="185549" y="758643"/>
            <a:ext cx="7456699" cy="955855"/>
          </a:xfrm>
          <a:prstGeom prst="rect">
            <a:avLst/>
          </a:prstGeom>
          <a:noFill/>
          <a:ln>
            <a:noFill/>
          </a:ln>
        </p:spPr>
        <p:txBody>
          <a:bodyPr spcFirstLastPara="1" wrap="square" lIns="91423" tIns="91423" rIns="91423" bIns="91423" anchor="t" anchorCtr="0">
            <a:noAutofit/>
          </a:bodyPr>
          <a:lstStyle/>
          <a:p>
            <a:pPr marL="457200" lvl="0" indent="-317499" algn="l">
              <a:spcBef>
                <a:spcPts val="0"/>
              </a:spcBef>
              <a:spcAft>
                <a:spcPts val="0"/>
              </a:spcAft>
              <a:buClr>
                <a:srgbClr val="1F497D"/>
              </a:buClr>
              <a:buSzPts val="1400"/>
              <a:buChar char="-"/>
              <a:defRPr/>
            </a:pPr>
            <a:r>
              <a:rPr lang="en">
                <a:solidFill>
                  <a:srgbClr val="1F497D"/>
                </a:solidFill>
              </a:rPr>
              <a:t>Modify the test stage</a:t>
            </a:r>
            <a:endParaRPr lang="en">
              <a:solidFill>
                <a:srgbClr val="1F497D"/>
              </a:solidFill>
            </a:endParaRPr>
          </a:p>
          <a:p>
            <a:pPr marL="457200" lvl="0" indent="-317500" algn="l">
              <a:spcBef>
                <a:spcPts val="0"/>
              </a:spcBef>
              <a:spcAft>
                <a:spcPts val="0"/>
              </a:spcAft>
              <a:buClr>
                <a:srgbClr val="1F497D"/>
              </a:buClr>
              <a:buSzPts val="1400"/>
              <a:buChar char="-"/>
              <a:defRPr/>
            </a:pPr>
            <a:r>
              <a:rPr lang="en">
                <a:solidFill>
                  <a:srgbClr val="1F497D"/>
                </a:solidFill>
              </a:rPr>
              <a:t>Install influxdb: a database used to upload the results in Grafana</a:t>
            </a:r>
            <a:endParaRPr lang="en">
              <a:solidFill>
                <a:srgbClr val="1F497D"/>
              </a:solidFill>
            </a:endParaRPr>
          </a:p>
          <a:p>
            <a:pPr marL="457200" lvl="0" indent="-317499" algn="l">
              <a:spcBef>
                <a:spcPts val="0"/>
              </a:spcBef>
              <a:spcAft>
                <a:spcPts val="0"/>
              </a:spcAft>
              <a:buClr>
                <a:srgbClr val="1F497D"/>
              </a:buClr>
              <a:buSzPts val="1400"/>
              <a:buChar char="-"/>
              <a:defRPr/>
            </a:pPr>
            <a:r>
              <a:rPr lang="en">
                <a:solidFill>
                  <a:srgbClr val="1F497D"/>
                </a:solidFill>
              </a:rPr>
              <a:t>Either use -u to upload the results or use results.csv file to save the results</a:t>
            </a:r>
            <a:endParaRPr>
              <a:solidFill>
                <a:srgbClr val="1F497D"/>
              </a:solidFill>
            </a:endParaRPr>
          </a:p>
          <a:p>
            <a:pPr marL="457200" lvl="0" indent="-317500" algn="l">
              <a:spcBef>
                <a:spcPts val="0"/>
              </a:spcBef>
              <a:spcAft>
                <a:spcPts val="0"/>
              </a:spcAft>
              <a:buClr>
                <a:srgbClr val="1F497D"/>
              </a:buClr>
              <a:buSzPts val="1400"/>
              <a:buChar char="-"/>
              <a:defRPr/>
            </a:pPr>
            <a:r>
              <a:rPr lang="en">
                <a:solidFill>
                  <a:srgbClr val="1F497D"/>
                </a:solidFill>
              </a:rPr>
              <a:t>Similarly, add it to the pages</a:t>
            </a:r>
            <a:endParaRPr>
              <a:solidFill>
                <a:srgbClr val="1F497D"/>
              </a:solidFill>
            </a:endParaRPr>
          </a:p>
        </p:txBody>
      </p:sp>
      <p:sp>
        <p:nvSpPr>
          <p:cNvPr id="1244888213" name=""/>
          <p:cNvSpPr/>
          <p:nvPr/>
        </p:nvSpPr>
        <p:spPr bwMode="auto">
          <a:xfrm flipH="0" flipV="0">
            <a:off x="6192333" y="3157516"/>
            <a:ext cx="476249" cy="455083"/>
          </a:xfrm>
          <a:prstGeom prst="ellipse">
            <a:avLst/>
          </a:prstGeom>
          <a:solidFill>
            <a:srgbClr val="C00000">
              <a:alpha val="0"/>
            </a:srgbClr>
          </a:solidFill>
          <a:ln w="38099"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34" name="Google Shape;234;p28"/>
          <p:cNvSpPr txBox="1"/>
          <p:nvPr>
            <p:ph type="title"/>
          </p:nvPr>
        </p:nvSpPr>
        <p:spPr bwMode="auto">
          <a:xfrm>
            <a:off x="264600" y="273844"/>
            <a:ext cx="5168700" cy="4848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a:t>Visualizing in Grafana</a:t>
            </a:r>
            <a:endParaRPr/>
          </a:p>
        </p:txBody>
      </p:sp>
      <p:sp>
        <p:nvSpPr>
          <p:cNvPr id="235" name="Google Shape;235;p28"/>
          <p:cNvSpPr txBox="1"/>
          <p:nvPr>
            <p:ph type="body" idx="1"/>
          </p:nvPr>
        </p:nvSpPr>
        <p:spPr bwMode="auto">
          <a:xfrm>
            <a:off x="264318" y="1028700"/>
            <a:ext cx="7508700" cy="3186000"/>
          </a:xfrm>
          <a:prstGeom prst="rect">
            <a:avLst/>
          </a:prstGeom>
        </p:spPr>
        <p:txBody>
          <a:bodyPr spcFirstLastPara="1" wrap="square" lIns="68575" tIns="34275" rIns="68575" bIns="34275" anchor="t" anchorCtr="0">
            <a:noAutofit/>
          </a:bodyPr>
          <a:lstStyle/>
          <a:p>
            <a:pPr marL="0" lvl="0" indent="0" algn="l">
              <a:spcBef>
                <a:spcPts val="800"/>
              </a:spcBef>
              <a:spcAft>
                <a:spcPts val="0"/>
              </a:spcAft>
              <a:buNone/>
              <a:defRPr/>
            </a:pPr>
            <a:endParaRPr>
              <a:solidFill>
                <a:srgbClr val="C00000"/>
              </a:solidFill>
            </a:endParaRPr>
          </a:p>
          <a:p>
            <a:pPr marL="457200" lvl="0" indent="-317499" algn="l">
              <a:spcBef>
                <a:spcPts val="799"/>
              </a:spcBef>
              <a:spcAft>
                <a:spcPts val="0"/>
              </a:spcAft>
              <a:buClr>
                <a:srgbClr val="C00000"/>
              </a:buClr>
              <a:buSzPts val="1400"/>
              <a:buChar char="-"/>
              <a:defRPr/>
            </a:pPr>
            <a:r>
              <a:rPr>
                <a:solidFill>
                  <a:srgbClr val="C00000"/>
                </a:solidFill>
              </a:rPr>
              <a:t>Use process_results.py to upload data to InfluxDB</a:t>
            </a:r>
            <a:endParaRPr lang="en">
              <a:solidFill>
                <a:srgbClr val="C00000"/>
              </a:solidFill>
            </a:endParaRPr>
          </a:p>
          <a:p>
            <a:pPr marL="457200" lvl="0" indent="-317500" algn="l">
              <a:spcBef>
                <a:spcPts val="800"/>
              </a:spcBef>
              <a:spcAft>
                <a:spcPts val="0"/>
              </a:spcAft>
              <a:buClr>
                <a:srgbClr val="C00000"/>
              </a:buClr>
              <a:buSzPts val="1400"/>
              <a:buChar char="-"/>
              <a:defRPr/>
            </a:pPr>
            <a:r>
              <a:rPr lang="en">
                <a:solidFill>
                  <a:srgbClr val="C00000"/>
                </a:solidFill>
              </a:rPr>
              <a:t>Grafana Instance: </a:t>
            </a:r>
            <a:r>
              <a:rPr lang="en" sz="1400" b="0" i="0" u="sng" strike="noStrike" cap="none" spc="0">
                <a:solidFill>
                  <a:srgbClr val="C00000"/>
                </a:solidFill>
                <a:latin typeface="Oxygen"/>
                <a:ea typeface="Oxygen"/>
                <a:cs typeface="Oxygen"/>
                <a:hlinkClick r:id="rId3" tooltip="https://www10.cs.fau.de/grafana/"/>
              </a:rPr>
              <a:t>https://www10.cs.fau.de/grafana/</a:t>
            </a:r>
            <a:endParaRPr>
              <a:solidFill>
                <a:srgbClr val="C00000"/>
              </a:solidFill>
            </a:endParaRPr>
          </a:p>
          <a:p>
            <a:pPr marL="457200" lvl="0" indent="-317499" algn="l">
              <a:spcBef>
                <a:spcPts val="799"/>
              </a:spcBef>
              <a:spcAft>
                <a:spcPts val="0"/>
              </a:spcAft>
              <a:buClr>
                <a:srgbClr val="C00000"/>
              </a:buClr>
              <a:buSzPts val="1400"/>
              <a:buChar char="-"/>
              <a:defRPr/>
            </a:pPr>
            <a:r>
              <a:rPr lang="en">
                <a:solidFill>
                  <a:srgbClr val="C00000"/>
                </a:solidFill>
              </a:rPr>
              <a:t>Use the Folder ‘CXWorkshop’</a:t>
            </a:r>
            <a:endParaRPr lang="en">
              <a:solidFill>
                <a:srgbClr val="C00000"/>
              </a:solidFill>
            </a:endParaRPr>
          </a:p>
          <a:p>
            <a:pPr marL="457200" lvl="0" indent="-317499" algn="l">
              <a:spcBef>
                <a:spcPts val="799"/>
              </a:spcBef>
              <a:spcAft>
                <a:spcPts val="0"/>
              </a:spcAft>
              <a:buClr>
                <a:srgbClr val="C00000"/>
              </a:buClr>
              <a:buSzPts val="1400"/>
              <a:buChar char="-"/>
              <a:defRPr/>
            </a:pPr>
            <a:r>
              <a:rPr lang="en">
                <a:solidFill>
                  <a:srgbClr val="C00000"/>
                </a:solidFill>
              </a:rPr>
              <a:t>Create your own dashboard</a:t>
            </a:r>
            <a:endParaRPr lang="en">
              <a:solidFill>
                <a:srgbClr val="C00000"/>
              </a:solidFill>
            </a:endParaRPr>
          </a:p>
          <a:p>
            <a:pPr marL="457200" lvl="0" indent="-317499" algn="l">
              <a:spcBef>
                <a:spcPts val="799"/>
              </a:spcBef>
              <a:spcAft>
                <a:spcPts val="0"/>
              </a:spcAft>
              <a:buClr>
                <a:srgbClr val="C00000"/>
              </a:buClr>
              <a:buSzPts val="1400"/>
              <a:buChar char="-"/>
              <a:defRPr/>
            </a:pPr>
            <a:r>
              <a:rPr lang="en">
                <a:solidFill>
                  <a:srgbClr val="C00000"/>
                </a:solidFill>
              </a:rPr>
              <a:t>The measurment name is your repository name: Participant_{ID} </a:t>
            </a:r>
            <a:endParaRPr lang="en">
              <a:solidFill>
                <a:srgbClr val="C00000"/>
              </a:solidFill>
            </a:endParaRPr>
          </a:p>
          <a:p>
            <a:pPr marL="0" lvl="0" indent="0" algn="l">
              <a:spcBef>
                <a:spcPts val="800"/>
              </a:spcBef>
              <a:spcAft>
                <a:spcPts val="0"/>
              </a:spcAft>
              <a:buNone/>
              <a:defRPr/>
            </a:pPr>
            <a:endParaRPr>
              <a:solidFill>
                <a:srgbClr val="C00000"/>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077166068" name="Google Shape;19;p4"/>
          <p:cNvSpPr txBox="1"/>
          <p:nvPr>
            <p:ph type="title"/>
          </p:nvPr>
        </p:nvSpPr>
        <p:spPr bwMode="auto">
          <a:xfrm flipH="0" flipV="0">
            <a:off x="264599" y="273843"/>
            <a:ext cx="6584387" cy="480389"/>
          </a:xfrm>
          <a:prstGeom prst="rect">
            <a:avLst/>
          </a:prstGeom>
          <a:noFill/>
          <a:ln>
            <a:noFill/>
          </a:ln>
        </p:spPr>
        <p:txBody>
          <a:bodyPr spcFirstLastPara="1" wrap="square" lIns="68574" tIns="34274" rIns="68574" bIns="34274" anchor="t" anchorCtr="0">
            <a:spAutoFit/>
          </a:bodyPr>
          <a:lstStyle>
            <a:lvl1pPr marR="0" lvl="0" algn="l">
              <a:lnSpc>
                <a:spcPct val="90000"/>
              </a:lnSpc>
              <a:spcBef>
                <a:spcPts val="0"/>
              </a:spcBef>
              <a:spcAft>
                <a:spcPts val="0"/>
              </a:spcAft>
              <a:buClr>
                <a:schemeClr val="dk1"/>
              </a:buClr>
              <a:buSzPts val="3000"/>
              <a:buFont typeface="Oxygen"/>
              <a:buNone/>
              <a:defRPr sz="3000" b="0" i="0" u="none" strike="noStrike" cap="none">
                <a:solidFill>
                  <a:schemeClr val="dk1"/>
                </a:solidFill>
                <a:latin typeface="Oxygen"/>
                <a:ea typeface="Oxygen"/>
                <a:cs typeface="Oxyge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pPr marL="0" lvl="0" indent="0" algn="l">
              <a:spcBef>
                <a:spcPts val="0"/>
              </a:spcBef>
              <a:spcAft>
                <a:spcPts val="0"/>
              </a:spcAft>
              <a:buNone/>
              <a:defRPr/>
            </a:pPr>
            <a:r>
              <a:rPr lang="en" sz="3000" b="0" i="0" u="none" strike="noStrike" cap="none" spc="0">
                <a:solidFill>
                  <a:schemeClr val="dk1"/>
                </a:solidFill>
                <a:latin typeface="Oxygen"/>
                <a:ea typeface="Oxygen"/>
                <a:cs typeface="Oxygen"/>
              </a:rPr>
              <a:t>Visualizing in Grafana - Example</a:t>
            </a:r>
            <a:endParaRPr sz="3000"/>
          </a:p>
        </p:txBody>
      </p:sp>
      <p:pic>
        <p:nvPicPr>
          <p:cNvPr id="1620220845" name=""/>
          <p:cNvPicPr>
            <a:picLocks noChangeAspect="1"/>
          </p:cNvPicPr>
          <p:nvPr/>
        </p:nvPicPr>
        <p:blipFill>
          <a:blip r:embed="rId3"/>
          <a:stretch/>
        </p:blipFill>
        <p:spPr bwMode="auto">
          <a:xfrm flipH="0" flipV="0">
            <a:off x="372094" y="1305687"/>
            <a:ext cx="8399811" cy="3276811"/>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40" name="Google Shape;240;p29"/>
          <p:cNvSpPr txBox="1"/>
          <p:nvPr>
            <p:ph type="title"/>
          </p:nvPr>
        </p:nvSpPr>
        <p:spPr bwMode="auto">
          <a:xfrm>
            <a:off x="264600" y="273850"/>
            <a:ext cx="7245000" cy="4848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a:latin typeface="Arial"/>
                <a:ea typeface="Arial"/>
                <a:cs typeface="Arial"/>
              </a:rPr>
              <a:t>Working on different architectures</a:t>
            </a:r>
            <a:endParaRPr>
              <a:latin typeface="Arial"/>
              <a:ea typeface="Arial"/>
              <a:cs typeface="Arial"/>
            </a:endParaRPr>
          </a:p>
        </p:txBody>
      </p:sp>
      <p:pic>
        <p:nvPicPr>
          <p:cNvPr id="241" name="Google Shape;241;p29"/>
          <p:cNvPicPr/>
          <p:nvPr/>
        </p:nvPicPr>
        <p:blipFill>
          <a:blip r:embed="rId3">
            <a:alphaModFix/>
          </a:blip>
          <a:stretch/>
        </p:blipFill>
        <p:spPr bwMode="auto">
          <a:xfrm>
            <a:off x="605174" y="1936426"/>
            <a:ext cx="7578024" cy="1499650"/>
          </a:xfrm>
          <a:prstGeom prst="rect">
            <a:avLst/>
          </a:prstGeom>
          <a:noFill/>
          <a:ln>
            <a:noFill/>
          </a:ln>
        </p:spPr>
      </p:pic>
      <p:sp>
        <p:nvSpPr>
          <p:cNvPr id="242" name="Google Shape;242;p29"/>
          <p:cNvSpPr txBox="1"/>
          <p:nvPr/>
        </p:nvSpPr>
        <p:spPr bwMode="auto">
          <a:xfrm>
            <a:off x="605174" y="1030888"/>
            <a:ext cx="6858000" cy="633299"/>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defRPr/>
            </a:pPr>
            <a:r>
              <a:rPr lang="en" sz="1800">
                <a:solidFill>
                  <a:srgbClr val="1F497D"/>
                </a:solidFill>
              </a:rPr>
              <a:t>Add different architecture in the test stage and visualise the performance</a:t>
            </a:r>
            <a:endParaRPr sz="1800">
              <a:solidFill>
                <a:srgbClr val="1F497D"/>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47" name="Google Shape;247;p30"/>
          <p:cNvSpPr txBox="1"/>
          <p:nvPr>
            <p:ph type="title"/>
          </p:nvPr>
        </p:nvSpPr>
        <p:spPr bwMode="auto">
          <a:xfrm>
            <a:off x="264600" y="273844"/>
            <a:ext cx="5168700" cy="4848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a:latin typeface="Arial"/>
                <a:ea typeface="Arial"/>
                <a:cs typeface="Arial"/>
              </a:rPr>
              <a:t>Parent-child pipeline</a:t>
            </a:r>
            <a:endParaRPr>
              <a:latin typeface="Arial"/>
              <a:ea typeface="Arial"/>
              <a:cs typeface="Arial"/>
            </a:endParaRPr>
          </a:p>
        </p:txBody>
      </p:sp>
      <p:sp>
        <p:nvSpPr>
          <p:cNvPr id="248" name="Google Shape;248;p30"/>
          <p:cNvSpPr txBox="1"/>
          <p:nvPr>
            <p:ph type="body" idx="1"/>
          </p:nvPr>
        </p:nvSpPr>
        <p:spPr bwMode="auto">
          <a:xfrm>
            <a:off x="331300" y="919825"/>
            <a:ext cx="4063800" cy="3574800"/>
          </a:xfrm>
          <a:prstGeom prst="rect">
            <a:avLst/>
          </a:prstGeom>
        </p:spPr>
        <p:txBody>
          <a:bodyPr spcFirstLastPara="1" wrap="square" lIns="68575" tIns="34275" rIns="68575" bIns="34275" anchor="t" anchorCtr="0">
            <a:noAutofit/>
          </a:bodyPr>
          <a:lstStyle/>
          <a:p>
            <a:pPr marL="457200" lvl="0" indent="-317500" algn="just">
              <a:lnSpc>
                <a:spcPct val="114999"/>
              </a:lnSpc>
              <a:spcBef>
                <a:spcPts val="800"/>
              </a:spcBef>
              <a:spcAft>
                <a:spcPts val="0"/>
              </a:spcAft>
              <a:buClr>
                <a:srgbClr val="1F497D"/>
              </a:buClr>
              <a:buSzPts val="1400"/>
              <a:buChar char="-"/>
              <a:defRPr/>
            </a:pPr>
            <a:r>
              <a:rPr lang="en">
                <a:solidFill>
                  <a:srgbClr val="1F497D"/>
                </a:solidFill>
                <a:latin typeface="Arial"/>
                <a:ea typeface="Arial"/>
                <a:cs typeface="Arial"/>
              </a:rPr>
              <a:t>You can create parent/child pipeline using different YAML files</a:t>
            </a:r>
            <a:endParaRPr>
              <a:solidFill>
                <a:srgbClr val="1F497D"/>
              </a:solidFill>
              <a:latin typeface="Arial"/>
              <a:ea typeface="Arial"/>
              <a:cs typeface="Arial"/>
            </a:endParaRPr>
          </a:p>
          <a:p>
            <a:pPr marL="457200" lvl="0" indent="-317500" algn="just">
              <a:lnSpc>
                <a:spcPct val="114999"/>
              </a:lnSpc>
              <a:spcBef>
                <a:spcPts val="0"/>
              </a:spcBef>
              <a:spcAft>
                <a:spcPts val="0"/>
              </a:spcAft>
              <a:buClr>
                <a:srgbClr val="1F497D"/>
              </a:buClr>
              <a:buSzPts val="1400"/>
              <a:buFont typeface="Arial"/>
              <a:buChar char="-"/>
              <a:defRPr/>
            </a:pPr>
            <a:r>
              <a:rPr lang="en">
                <a:solidFill>
                  <a:srgbClr val="1F497D"/>
                </a:solidFill>
                <a:latin typeface="Arial"/>
                <a:ea typeface="Arial"/>
                <a:cs typeface="Arial"/>
              </a:rPr>
              <a:t>Instead of having a big configuration file, create multiple small files and one managing the small files</a:t>
            </a:r>
            <a:endParaRPr>
              <a:solidFill>
                <a:srgbClr val="1F497D"/>
              </a:solidFill>
              <a:latin typeface="Arial"/>
              <a:ea typeface="Arial"/>
              <a:cs typeface="Arial"/>
            </a:endParaRPr>
          </a:p>
          <a:p>
            <a:pPr marL="457200" lvl="0" indent="-317500" algn="just">
              <a:lnSpc>
                <a:spcPct val="114999"/>
              </a:lnSpc>
              <a:spcBef>
                <a:spcPts val="0"/>
              </a:spcBef>
              <a:spcAft>
                <a:spcPts val="0"/>
              </a:spcAft>
              <a:buClr>
                <a:srgbClr val="1F497D"/>
              </a:buClr>
              <a:buSzPts val="1400"/>
              <a:buFont typeface="Arial"/>
              <a:buChar char="-"/>
              <a:defRPr/>
            </a:pPr>
            <a:r>
              <a:rPr lang="en">
                <a:solidFill>
                  <a:srgbClr val="1F497D"/>
                </a:solidFill>
                <a:latin typeface="Arial"/>
                <a:ea typeface="Arial"/>
                <a:cs typeface="Arial"/>
              </a:rPr>
              <a:t>Parent configuration file remains in the root and manages other child pipelines</a:t>
            </a:r>
            <a:endParaRPr>
              <a:solidFill>
                <a:srgbClr val="1F497D"/>
              </a:solidFill>
              <a:latin typeface="Arial"/>
              <a:ea typeface="Arial"/>
              <a:cs typeface="Arial"/>
            </a:endParaRPr>
          </a:p>
          <a:p>
            <a:pPr marL="457200" lvl="0" indent="-317500" algn="just">
              <a:lnSpc>
                <a:spcPct val="114999"/>
              </a:lnSpc>
              <a:spcBef>
                <a:spcPts val="0"/>
              </a:spcBef>
              <a:spcAft>
                <a:spcPts val="0"/>
              </a:spcAft>
              <a:buClr>
                <a:srgbClr val="1F497D"/>
              </a:buClr>
              <a:buSzPts val="1400"/>
              <a:buFont typeface="Arial"/>
              <a:buChar char="-"/>
              <a:defRPr/>
            </a:pPr>
            <a:r>
              <a:rPr lang="en" i="1">
                <a:solidFill>
                  <a:srgbClr val="1F497D"/>
                </a:solidFill>
                <a:latin typeface="Arial"/>
                <a:ea typeface="Arial"/>
                <a:cs typeface="Arial"/>
              </a:rPr>
              <a:t>‘trigger’ </a:t>
            </a:r>
            <a:r>
              <a:rPr lang="en">
                <a:solidFill>
                  <a:srgbClr val="1F497D"/>
                </a:solidFill>
                <a:latin typeface="Arial"/>
                <a:ea typeface="Arial"/>
                <a:cs typeface="Arial"/>
              </a:rPr>
              <a:t>: the keyword to create child pipeline</a:t>
            </a:r>
            <a:endParaRPr>
              <a:solidFill>
                <a:srgbClr val="1F497D"/>
              </a:solidFill>
              <a:latin typeface="Arial"/>
              <a:ea typeface="Arial"/>
              <a:cs typeface="Arial"/>
            </a:endParaRPr>
          </a:p>
          <a:p>
            <a:pPr marL="457200" lvl="0" indent="-317500" algn="just">
              <a:lnSpc>
                <a:spcPct val="114999"/>
              </a:lnSpc>
              <a:spcBef>
                <a:spcPts val="0"/>
              </a:spcBef>
              <a:spcAft>
                <a:spcPts val="0"/>
              </a:spcAft>
              <a:buClr>
                <a:srgbClr val="1F497D"/>
              </a:buClr>
              <a:buSzPts val="1400"/>
              <a:buFont typeface="Arial"/>
              <a:buChar char="-"/>
              <a:defRPr/>
            </a:pPr>
            <a:r>
              <a:rPr lang="en" i="1">
                <a:solidFill>
                  <a:srgbClr val="1F497D"/>
                </a:solidFill>
                <a:latin typeface="Arial"/>
                <a:ea typeface="Arial"/>
                <a:cs typeface="Arial"/>
              </a:rPr>
              <a:t>‘include’</a:t>
            </a:r>
            <a:r>
              <a:rPr lang="en">
                <a:solidFill>
                  <a:srgbClr val="1F497D"/>
                </a:solidFill>
                <a:latin typeface="Arial"/>
                <a:ea typeface="Arial"/>
                <a:cs typeface="Arial"/>
              </a:rPr>
              <a:t>: include the configuration file of the child pipeline</a:t>
            </a:r>
            <a:endParaRPr>
              <a:solidFill>
                <a:srgbClr val="1F497D"/>
              </a:solidFill>
              <a:latin typeface="Arial"/>
              <a:ea typeface="Arial"/>
              <a:cs typeface="Arial"/>
            </a:endParaRPr>
          </a:p>
          <a:p>
            <a:pPr marL="457200" lvl="0" indent="-317500" algn="just">
              <a:lnSpc>
                <a:spcPct val="114999"/>
              </a:lnSpc>
              <a:spcBef>
                <a:spcPts val="0"/>
              </a:spcBef>
              <a:spcAft>
                <a:spcPts val="0"/>
              </a:spcAft>
              <a:buClr>
                <a:srgbClr val="1F497D"/>
              </a:buClr>
              <a:buSzPts val="1400"/>
              <a:buFont typeface="Arial"/>
              <a:buChar char="-"/>
              <a:defRPr/>
            </a:pPr>
            <a:r>
              <a:rPr lang="en">
                <a:solidFill>
                  <a:srgbClr val="1F497D"/>
                </a:solidFill>
                <a:latin typeface="Arial"/>
                <a:ea typeface="Arial"/>
                <a:cs typeface="Arial"/>
              </a:rPr>
              <a:t>‘</a:t>
            </a:r>
            <a:r>
              <a:rPr lang="en" i="1">
                <a:solidFill>
                  <a:srgbClr val="1F497D"/>
                </a:solidFill>
                <a:latin typeface="Arial"/>
                <a:ea typeface="Arial"/>
                <a:cs typeface="Arial"/>
              </a:rPr>
              <a:t>strategy’</a:t>
            </a:r>
            <a:r>
              <a:rPr lang="en">
                <a:solidFill>
                  <a:srgbClr val="1F497D"/>
                </a:solidFill>
                <a:latin typeface="Arial"/>
                <a:ea typeface="Arial"/>
                <a:cs typeface="Arial"/>
              </a:rPr>
              <a:t>: if strategy is set (depend), parent pipeline success depends on child pipeline</a:t>
            </a:r>
            <a:endParaRPr>
              <a:solidFill>
                <a:srgbClr val="1F497D"/>
              </a:solidFill>
              <a:latin typeface="Arial"/>
              <a:ea typeface="Arial"/>
              <a:cs typeface="Arial"/>
            </a:endParaRPr>
          </a:p>
          <a:p>
            <a:pPr marL="0" lvl="0" indent="0" algn="just">
              <a:lnSpc>
                <a:spcPct val="114999"/>
              </a:lnSpc>
              <a:spcBef>
                <a:spcPts val="800"/>
              </a:spcBef>
              <a:spcAft>
                <a:spcPts val="0"/>
              </a:spcAft>
              <a:buNone/>
              <a:defRPr/>
            </a:pPr>
            <a:endParaRPr>
              <a:solidFill>
                <a:srgbClr val="1F497D"/>
              </a:solidFill>
              <a:latin typeface="Arial"/>
              <a:ea typeface="Arial"/>
              <a:cs typeface="Arial"/>
            </a:endParaRPr>
          </a:p>
          <a:p>
            <a:pPr marL="0" lvl="0" indent="0" algn="just">
              <a:lnSpc>
                <a:spcPct val="114999"/>
              </a:lnSpc>
              <a:spcBef>
                <a:spcPts val="800"/>
              </a:spcBef>
              <a:spcAft>
                <a:spcPts val="0"/>
              </a:spcAft>
              <a:buNone/>
              <a:defRPr/>
            </a:pPr>
            <a:endParaRPr>
              <a:solidFill>
                <a:srgbClr val="1F497D"/>
              </a:solidFill>
              <a:latin typeface="Arial"/>
              <a:ea typeface="Arial"/>
              <a:cs typeface="Arial"/>
            </a:endParaRPr>
          </a:p>
        </p:txBody>
      </p:sp>
      <p:pic>
        <p:nvPicPr>
          <p:cNvPr id="249" name="Google Shape;249;p30"/>
          <p:cNvPicPr/>
          <p:nvPr/>
        </p:nvPicPr>
        <p:blipFill>
          <a:blip r:embed="rId3">
            <a:alphaModFix/>
          </a:blip>
          <a:stretch/>
        </p:blipFill>
        <p:spPr bwMode="auto">
          <a:xfrm>
            <a:off x="4980625" y="875649"/>
            <a:ext cx="3279813" cy="3574800"/>
          </a:xfrm>
          <a:prstGeom prst="rect">
            <a:avLst/>
          </a:prstGeom>
          <a:noFill/>
          <a:ln>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54" name="Google Shape;254;p31"/>
          <p:cNvSpPr txBox="1"/>
          <p:nvPr>
            <p:ph type="title"/>
          </p:nvPr>
        </p:nvSpPr>
        <p:spPr bwMode="auto">
          <a:xfrm>
            <a:off x="264600" y="273850"/>
            <a:ext cx="7090500" cy="4155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sz="2500">
                <a:latin typeface="Arial"/>
                <a:ea typeface="Arial"/>
                <a:cs typeface="Arial"/>
              </a:rPr>
              <a:t>Open-ended session - depends on the time</a:t>
            </a:r>
            <a:endParaRPr sz="2500">
              <a:latin typeface="Arial"/>
              <a:ea typeface="Arial"/>
              <a:cs typeface="Arial"/>
            </a:endParaRPr>
          </a:p>
        </p:txBody>
      </p:sp>
      <p:sp>
        <p:nvSpPr>
          <p:cNvPr id="255" name="Google Shape;255;p31"/>
          <p:cNvSpPr txBox="1"/>
          <p:nvPr>
            <p:ph type="body" idx="1"/>
          </p:nvPr>
        </p:nvSpPr>
        <p:spPr bwMode="auto">
          <a:xfrm>
            <a:off x="264318" y="1028700"/>
            <a:ext cx="7508700" cy="3186000"/>
          </a:xfrm>
          <a:prstGeom prst="rect">
            <a:avLst/>
          </a:prstGeom>
        </p:spPr>
        <p:txBody>
          <a:bodyPr spcFirstLastPara="1" wrap="square" lIns="68575" tIns="34275" rIns="68575" bIns="34275" anchor="t" anchorCtr="0">
            <a:noAutofit/>
          </a:bodyPr>
          <a:lstStyle/>
          <a:p>
            <a:pPr marL="457200" lvl="0" indent="-317500" algn="l">
              <a:spcBef>
                <a:spcPts val="800"/>
              </a:spcBef>
              <a:spcAft>
                <a:spcPts val="0"/>
              </a:spcAft>
              <a:buClr>
                <a:srgbClr val="1F497D"/>
              </a:buClr>
              <a:buSzPts val="1400"/>
              <a:buChar char="-"/>
              <a:defRPr/>
            </a:pPr>
            <a:r>
              <a:rPr lang="en">
                <a:solidFill>
                  <a:srgbClr val="1F497D"/>
                </a:solidFill>
                <a:latin typeface="Arial"/>
                <a:ea typeface="Arial"/>
                <a:cs typeface="Arial"/>
              </a:rPr>
              <a:t>Play with your code using openmp</a:t>
            </a:r>
            <a:endParaRPr>
              <a:solidFill>
                <a:srgbClr val="1F497D"/>
              </a:solidFill>
              <a:latin typeface="Arial"/>
              <a:ea typeface="Arial"/>
              <a:cs typeface="Arial"/>
            </a:endParaRPr>
          </a:p>
          <a:p>
            <a:pPr marL="457200" lvl="0" indent="-317500" algn="l">
              <a:spcBef>
                <a:spcPts val="0"/>
              </a:spcBef>
              <a:spcAft>
                <a:spcPts val="0"/>
              </a:spcAft>
              <a:buClr>
                <a:srgbClr val="1F497D"/>
              </a:buClr>
              <a:buSzPts val="1400"/>
              <a:buChar char="-"/>
              <a:defRPr/>
            </a:pPr>
            <a:r>
              <a:rPr lang="en">
                <a:solidFill>
                  <a:srgbClr val="1F497D"/>
                </a:solidFill>
                <a:latin typeface="Arial"/>
                <a:ea typeface="Arial"/>
                <a:cs typeface="Arial"/>
              </a:rPr>
              <a:t>Play with walberla benchmark case and visualise using grafana</a:t>
            </a:r>
            <a:endParaRPr>
              <a:solidFill>
                <a:srgbClr val="1F497D"/>
              </a:solidFill>
              <a:latin typeface="Arial"/>
              <a:ea typeface="Arial"/>
              <a:cs typeface="Arial"/>
            </a:endParaRPr>
          </a:p>
          <a:p>
            <a:pPr marL="457200" lvl="0" indent="-317500" algn="l">
              <a:spcBef>
                <a:spcPts val="0"/>
              </a:spcBef>
              <a:spcAft>
                <a:spcPts val="0"/>
              </a:spcAft>
              <a:buClr>
                <a:srgbClr val="1F497D"/>
              </a:buClr>
              <a:buSzPts val="1400"/>
              <a:buChar char="-"/>
              <a:defRPr/>
            </a:pPr>
            <a:r>
              <a:rPr lang="en">
                <a:solidFill>
                  <a:srgbClr val="1F497D"/>
                </a:solidFill>
                <a:latin typeface="Arial"/>
                <a:ea typeface="Arial"/>
                <a:cs typeface="Arial"/>
              </a:rPr>
              <a:t>Try running your own code on cluster</a:t>
            </a:r>
            <a:endParaRPr lang="en">
              <a:solidFill>
                <a:srgbClr val="1F497D"/>
              </a:solidFill>
              <a:latin typeface="Arial"/>
              <a:ea typeface="Arial"/>
              <a:cs typeface="Arial"/>
            </a:endParaRPr>
          </a:p>
          <a:p>
            <a:pPr marL="457200" lvl="0" indent="-317499" algn="l">
              <a:spcBef>
                <a:spcPts val="0"/>
              </a:spcBef>
              <a:spcAft>
                <a:spcPts val="0"/>
              </a:spcAft>
              <a:buClr>
                <a:srgbClr val="1F497D"/>
              </a:buClr>
              <a:buSzPts val="1400"/>
              <a:buChar char="-"/>
              <a:defRPr/>
            </a:pPr>
            <a:endParaRPr>
              <a:solidFill>
                <a:srgbClr val="1F497D"/>
              </a:solidFill>
              <a:latin typeface="Arial"/>
              <a:ea typeface="Arial"/>
              <a:cs typeface="Arial"/>
            </a:endParaRPr>
          </a:p>
          <a:p>
            <a:pPr marL="457200" lvl="0" indent="-317499" algn="l">
              <a:spcBef>
                <a:spcPts val="0"/>
              </a:spcBef>
              <a:spcAft>
                <a:spcPts val="0"/>
              </a:spcAft>
              <a:buClr>
                <a:srgbClr val="1F497D"/>
              </a:buClr>
              <a:buSzPts val="1400"/>
              <a:buChar char="-"/>
              <a:defRPr/>
            </a:pPr>
            <a:endParaRPr>
              <a:solidFill>
                <a:srgbClr val="1F497D"/>
              </a:solidFill>
              <a:latin typeface="Arial"/>
              <a:ea typeface="Arial"/>
              <a:cs typeface="Arial"/>
            </a:endParaRPr>
          </a:p>
          <a:p>
            <a:pPr marL="457200" lvl="0" indent="-317499" algn="l">
              <a:spcBef>
                <a:spcPts val="0"/>
              </a:spcBef>
              <a:spcAft>
                <a:spcPts val="0"/>
              </a:spcAft>
              <a:buClr>
                <a:srgbClr val="1F497D"/>
              </a:buClr>
              <a:buSzPts val="1400"/>
              <a:buChar char="-"/>
              <a:defRPr/>
            </a:pPr>
            <a:r>
              <a:rPr lang="en">
                <a:solidFill>
                  <a:srgbClr val="1F497D"/>
                </a:solidFill>
                <a:latin typeface="Arial"/>
                <a:ea typeface="Arial"/>
                <a:cs typeface="Arial"/>
              </a:rPr>
              <a:t>Please fill the feedback form :)</a:t>
            </a:r>
            <a:endParaRPr>
              <a:solidFill>
                <a:srgbClr val="1F497D"/>
              </a:solidFill>
              <a:latin typeface="Arial"/>
              <a:ea typeface="Arial"/>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8" name="Google Shape;58;p11"/>
          <p:cNvSpPr txBox="1"/>
          <p:nvPr>
            <p:ph type="title"/>
          </p:nvPr>
        </p:nvSpPr>
        <p:spPr bwMode="auto">
          <a:xfrm>
            <a:off x="264600" y="273843"/>
            <a:ext cx="5170499" cy="480389"/>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a:latin typeface="Arial"/>
                <a:ea typeface="Arial"/>
                <a:cs typeface="Arial"/>
              </a:rPr>
              <a:t>What are Gitlab runners?</a:t>
            </a:r>
            <a:endParaRPr>
              <a:latin typeface="Arial"/>
              <a:ea typeface="Arial"/>
              <a:cs typeface="Arial"/>
            </a:endParaRPr>
          </a:p>
        </p:txBody>
      </p:sp>
      <p:sp>
        <p:nvSpPr>
          <p:cNvPr id="59" name="Google Shape;59;p11"/>
          <p:cNvSpPr txBox="1"/>
          <p:nvPr>
            <p:ph type="body" idx="1"/>
          </p:nvPr>
        </p:nvSpPr>
        <p:spPr bwMode="auto">
          <a:xfrm>
            <a:off x="264325" y="892049"/>
            <a:ext cx="8646600" cy="3748500"/>
          </a:xfrm>
          <a:prstGeom prst="rect">
            <a:avLst/>
          </a:prstGeom>
        </p:spPr>
        <p:txBody>
          <a:bodyPr spcFirstLastPara="1" wrap="square" lIns="68575" tIns="34275" rIns="68575" bIns="34275" anchor="t" anchorCtr="0">
            <a:noAutofit/>
          </a:bodyPr>
          <a:lstStyle/>
          <a:p>
            <a:pPr marL="457200" lvl="0" indent="-317500" algn="l">
              <a:spcBef>
                <a:spcPts val="800"/>
              </a:spcBef>
              <a:spcAft>
                <a:spcPts val="0"/>
              </a:spcAft>
              <a:buClr>
                <a:srgbClr val="1F497D"/>
              </a:buClr>
              <a:buSzPts val="1400"/>
              <a:buChar char="-"/>
              <a:defRPr/>
            </a:pPr>
            <a:r>
              <a:rPr lang="en">
                <a:solidFill>
                  <a:srgbClr val="1F497D"/>
                </a:solidFill>
                <a:latin typeface="Arial"/>
                <a:ea typeface="Arial"/>
                <a:cs typeface="Arial"/>
              </a:rPr>
              <a:t>GitLab Runner is an application that works together with GitLab CI/CD to execute jobs in a pipeline.</a:t>
            </a:r>
            <a:endParaRPr>
              <a:solidFill>
                <a:srgbClr val="1F497D"/>
              </a:solidFill>
              <a:latin typeface="Arial"/>
              <a:ea typeface="Arial"/>
              <a:cs typeface="Arial"/>
            </a:endParaRPr>
          </a:p>
          <a:p>
            <a:pPr marL="457200" lvl="0" indent="0" algn="l">
              <a:spcBef>
                <a:spcPts val="800"/>
              </a:spcBef>
              <a:spcAft>
                <a:spcPts val="0"/>
              </a:spcAft>
              <a:buNone/>
              <a:defRPr/>
            </a:pPr>
            <a:endParaRPr>
              <a:solidFill>
                <a:srgbClr val="1F497D"/>
              </a:solidFill>
              <a:latin typeface="Arial"/>
              <a:ea typeface="Arial"/>
              <a:cs typeface="Arial"/>
            </a:endParaRPr>
          </a:p>
          <a:p>
            <a:pPr marL="457200" lvl="0" indent="-317500" algn="l">
              <a:spcBef>
                <a:spcPts val="800"/>
              </a:spcBef>
              <a:spcAft>
                <a:spcPts val="0"/>
              </a:spcAft>
              <a:buClr>
                <a:srgbClr val="1F497D"/>
              </a:buClr>
              <a:buSzPts val="1400"/>
              <a:buChar char="-"/>
              <a:defRPr/>
            </a:pPr>
            <a:r>
              <a:rPr lang="en">
                <a:solidFill>
                  <a:srgbClr val="1F497D"/>
                </a:solidFill>
                <a:latin typeface="Arial"/>
                <a:ea typeface="Arial"/>
                <a:cs typeface="Arial"/>
              </a:rPr>
              <a:t>Runners picks up the task such as building, testing, deploying and pass them to the executors, which run the jobs. </a:t>
            </a:r>
            <a:endParaRPr>
              <a:solidFill>
                <a:srgbClr val="1F497D"/>
              </a:solidFill>
              <a:latin typeface="Arial"/>
              <a:ea typeface="Arial"/>
              <a:cs typeface="Arial"/>
            </a:endParaRPr>
          </a:p>
          <a:p>
            <a:pPr marL="0" lvl="0" indent="0" algn="l">
              <a:spcBef>
                <a:spcPts val="800"/>
              </a:spcBef>
              <a:spcAft>
                <a:spcPts val="0"/>
              </a:spcAft>
              <a:buNone/>
              <a:defRPr/>
            </a:pPr>
            <a:endParaRPr/>
          </a:p>
          <a:p>
            <a:pPr marL="457200" lvl="0" indent="0" algn="l">
              <a:spcBef>
                <a:spcPts val="800"/>
              </a:spcBef>
              <a:spcAft>
                <a:spcPts val="0"/>
              </a:spcAft>
              <a:buNone/>
              <a:defRPr/>
            </a:pPr>
            <a:endParaRPr/>
          </a:p>
        </p:txBody>
      </p:sp>
      <p:sp>
        <p:nvSpPr>
          <p:cNvPr id="60" name="Google Shape;60;p11"/>
          <p:cNvSpPr/>
          <p:nvPr/>
        </p:nvSpPr>
        <p:spPr bwMode="auto">
          <a:xfrm>
            <a:off x="3520125" y="2182775"/>
            <a:ext cx="1575900" cy="626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r>
              <a:rPr lang="en"/>
              <a:t>Gitlab Runners</a:t>
            </a:r>
            <a:endParaRPr/>
          </a:p>
        </p:txBody>
      </p:sp>
      <p:sp>
        <p:nvSpPr>
          <p:cNvPr id="61" name="Google Shape;61;p11"/>
          <p:cNvSpPr/>
          <p:nvPr/>
        </p:nvSpPr>
        <p:spPr bwMode="auto">
          <a:xfrm>
            <a:off x="427075" y="3616175"/>
            <a:ext cx="2553300" cy="682799"/>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r>
              <a:rPr lang="en"/>
              <a:t>Talks to API and executors</a:t>
            </a:r>
            <a:endParaRPr/>
          </a:p>
        </p:txBody>
      </p:sp>
      <p:sp>
        <p:nvSpPr>
          <p:cNvPr id="62" name="Google Shape;62;p11"/>
          <p:cNvSpPr/>
          <p:nvPr/>
        </p:nvSpPr>
        <p:spPr bwMode="auto">
          <a:xfrm>
            <a:off x="6340400" y="3616175"/>
            <a:ext cx="2513700" cy="682799"/>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r>
              <a:rPr lang="en"/>
              <a:t>Do the CI/CD jobs</a:t>
            </a:r>
            <a:endParaRPr/>
          </a:p>
        </p:txBody>
      </p:sp>
      <p:cxnSp>
        <p:nvCxnSpPr>
          <p:cNvPr id="63" name="Google Shape;63;p11"/>
          <p:cNvCxnSpPr>
            <a:cxnSpLocks/>
            <a:stCxn id="60" idx="2"/>
            <a:endCxn id="61" idx="0"/>
          </p:cNvCxnSpPr>
          <p:nvPr/>
        </p:nvCxnSpPr>
        <p:spPr bwMode="auto">
          <a:xfrm rot="5400000">
            <a:off x="2602425" y="1910525"/>
            <a:ext cx="807000" cy="26043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64" name="Google Shape;64;p11"/>
          <p:cNvCxnSpPr>
            <a:cxnSpLocks/>
            <a:stCxn id="60" idx="2"/>
            <a:endCxn id="62" idx="0"/>
          </p:cNvCxnSpPr>
          <p:nvPr/>
        </p:nvCxnSpPr>
        <p:spPr bwMode="auto">
          <a:xfrm rot="-5400000" flipH="1">
            <a:off x="5549175" y="1568075"/>
            <a:ext cx="807000" cy="3289199"/>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65" name="Google Shape;65;p11"/>
          <p:cNvSpPr txBox="1"/>
          <p:nvPr/>
        </p:nvSpPr>
        <p:spPr bwMode="auto">
          <a:xfrm>
            <a:off x="1608925" y="2809175"/>
            <a:ext cx="968100" cy="3630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defRPr/>
            </a:pPr>
            <a:r>
              <a:rPr lang="en"/>
              <a:t>Runners</a:t>
            </a:r>
            <a:endParaRPr/>
          </a:p>
        </p:txBody>
      </p:sp>
      <p:sp>
        <p:nvSpPr>
          <p:cNvPr id="66" name="Google Shape;66;p11"/>
          <p:cNvSpPr txBox="1"/>
          <p:nvPr/>
        </p:nvSpPr>
        <p:spPr bwMode="auto">
          <a:xfrm>
            <a:off x="6624825" y="2809175"/>
            <a:ext cx="1147500" cy="3630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defRPr/>
            </a:pPr>
            <a:r>
              <a:rPr lang="en"/>
              <a:t>Executors</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spTree>
      <p:nvGrpSpPr>
        <p:cNvPr id="1" name=""/>
        <p:cNvGrpSpPr/>
        <p:nvPr/>
      </p:nvGrpSpPr>
      <p:grpSpPr bwMode="auto">
        <a:xfrm>
          <a:off x="0" y="0"/>
          <a:ext cx="0" cy="0"/>
          <a:chOff x="0" y="0"/>
          <a:chExt cx="0" cy="0"/>
        </a:xfrm>
      </p:grpSpPr>
      <p:sp>
        <p:nvSpPr>
          <p:cNvPr id="260" name="Google Shape;260;p32"/>
          <p:cNvSpPr txBox="1"/>
          <p:nvPr>
            <p:ph type="title"/>
          </p:nvPr>
        </p:nvSpPr>
        <p:spPr bwMode="auto">
          <a:xfrm>
            <a:off x="264600" y="273844"/>
            <a:ext cx="5168700" cy="4848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u="sng">
                <a:latin typeface="Arial"/>
                <a:ea typeface="Arial"/>
                <a:cs typeface="Arial"/>
              </a:rPr>
              <a:t>Building different jobs</a:t>
            </a:r>
            <a:endParaRPr u="sng">
              <a:latin typeface="Arial"/>
              <a:ea typeface="Arial"/>
              <a:cs typeface="Arial"/>
            </a:endParaRPr>
          </a:p>
        </p:txBody>
      </p:sp>
      <p:sp>
        <p:nvSpPr>
          <p:cNvPr id="261" name="Google Shape;261;p32"/>
          <p:cNvSpPr txBox="1"/>
          <p:nvPr>
            <p:ph type="body" idx="1"/>
          </p:nvPr>
        </p:nvSpPr>
        <p:spPr bwMode="auto">
          <a:xfrm>
            <a:off x="264325" y="857900"/>
            <a:ext cx="8096100" cy="1201500"/>
          </a:xfrm>
          <a:prstGeom prst="rect">
            <a:avLst/>
          </a:prstGeom>
        </p:spPr>
        <p:txBody>
          <a:bodyPr spcFirstLastPara="1" wrap="square" lIns="68575" tIns="34275" rIns="68575" bIns="34275" anchor="t" anchorCtr="0">
            <a:noAutofit/>
          </a:bodyPr>
          <a:lstStyle/>
          <a:p>
            <a:pPr marL="457200" lvl="0" indent="-304800" algn="l">
              <a:lnSpc>
                <a:spcPct val="114999"/>
              </a:lnSpc>
              <a:spcBef>
                <a:spcPts val="1200"/>
              </a:spcBef>
              <a:spcAft>
                <a:spcPts val="0"/>
              </a:spcAft>
              <a:buSzPts val="1200"/>
              <a:buFont typeface="Arial"/>
              <a:buChar char="-"/>
              <a:defRPr/>
            </a:pPr>
            <a:r>
              <a:rPr lang="en" sz="1200">
                <a:solidFill>
                  <a:srgbClr val="1F497D"/>
                </a:solidFill>
                <a:latin typeface="Arial"/>
                <a:ea typeface="Arial"/>
                <a:cs typeface="Arial"/>
              </a:rPr>
              <a:t>To not mess the test cases, create a new branch from the main branch (</a:t>
            </a:r>
            <a:r>
              <a:rPr lang="en" sz="1200">
                <a:solidFill>
                  <a:srgbClr val="C00000"/>
                </a:solidFill>
                <a:latin typeface="Arial"/>
                <a:ea typeface="Arial"/>
                <a:cs typeface="Arial"/>
              </a:rPr>
              <a:t>commit your main branch before that if you have not</a:t>
            </a:r>
            <a:r>
              <a:rPr lang="en" sz="1200">
                <a:solidFill>
                  <a:srgbClr val="1F497D"/>
                </a:solidFill>
                <a:latin typeface="Arial"/>
                <a:ea typeface="Arial"/>
                <a:cs typeface="Arial"/>
              </a:rPr>
              <a:t>)</a:t>
            </a:r>
            <a:endParaRPr sz="1200">
              <a:solidFill>
                <a:srgbClr val="1F497D"/>
              </a:solidFill>
              <a:latin typeface="Arial"/>
              <a:ea typeface="Arial"/>
              <a:cs typeface="Arial"/>
            </a:endParaRPr>
          </a:p>
          <a:p>
            <a:pPr marL="457200" lvl="0" indent="-304800" algn="l">
              <a:lnSpc>
                <a:spcPct val="114999"/>
              </a:lnSpc>
              <a:spcBef>
                <a:spcPts val="0"/>
              </a:spcBef>
              <a:spcAft>
                <a:spcPts val="0"/>
              </a:spcAft>
              <a:buSzPts val="1200"/>
              <a:buFont typeface="Arial"/>
              <a:buChar char="-"/>
              <a:defRPr/>
            </a:pPr>
            <a:r>
              <a:rPr lang="en" sz="1200">
                <a:solidFill>
                  <a:srgbClr val="1F497D"/>
                </a:solidFill>
                <a:latin typeface="Arial"/>
                <a:ea typeface="Arial"/>
                <a:cs typeface="Arial"/>
              </a:rPr>
              <a:t>Name it </a:t>
            </a:r>
            <a:r>
              <a:rPr lang="en" sz="1200">
                <a:solidFill>
                  <a:srgbClr val="C0504D"/>
                </a:solidFill>
                <a:latin typeface="Arial"/>
                <a:ea typeface="Arial"/>
                <a:cs typeface="Arial"/>
              </a:rPr>
              <a:t>username/learning_ci </a:t>
            </a:r>
            <a:r>
              <a:rPr lang="en" sz="1200">
                <a:solidFill>
                  <a:srgbClr val="1F497D"/>
                </a:solidFill>
                <a:latin typeface="Arial"/>
                <a:ea typeface="Arial"/>
                <a:cs typeface="Arial"/>
              </a:rPr>
              <a:t>or any other name</a:t>
            </a:r>
            <a:endParaRPr sz="1200">
              <a:solidFill>
                <a:srgbClr val="1F497D"/>
              </a:solidFill>
              <a:latin typeface="Arial"/>
              <a:ea typeface="Arial"/>
              <a:cs typeface="Arial"/>
            </a:endParaRPr>
          </a:p>
          <a:p>
            <a:pPr marL="457200" lvl="0" indent="-304800" algn="l">
              <a:lnSpc>
                <a:spcPct val="114999"/>
              </a:lnSpc>
              <a:spcBef>
                <a:spcPts val="0"/>
              </a:spcBef>
              <a:spcAft>
                <a:spcPts val="0"/>
              </a:spcAft>
              <a:buSzPts val="1200"/>
              <a:buFont typeface="Arial"/>
              <a:buChar char="-"/>
              <a:defRPr/>
            </a:pPr>
            <a:r>
              <a:rPr lang="en" sz="1200">
                <a:solidFill>
                  <a:srgbClr val="1F497D"/>
                </a:solidFill>
                <a:latin typeface="Arial"/>
                <a:ea typeface="Arial"/>
                <a:cs typeface="Arial"/>
              </a:rPr>
              <a:t>Open the gitlab-ci.yml file</a:t>
            </a:r>
            <a:endParaRPr sz="1200">
              <a:solidFill>
                <a:srgbClr val="1F497D"/>
              </a:solidFill>
              <a:latin typeface="Arial"/>
              <a:ea typeface="Arial"/>
              <a:cs typeface="Arial"/>
            </a:endParaRPr>
          </a:p>
          <a:p>
            <a:pPr marL="457200" lvl="0" indent="-304800" algn="l">
              <a:lnSpc>
                <a:spcPct val="114999"/>
              </a:lnSpc>
              <a:spcBef>
                <a:spcPts val="0"/>
              </a:spcBef>
              <a:spcAft>
                <a:spcPts val="0"/>
              </a:spcAft>
              <a:buSzPts val="1200"/>
              <a:buFont typeface="Arial"/>
              <a:buChar char="-"/>
              <a:defRPr/>
            </a:pPr>
            <a:r>
              <a:rPr lang="en" sz="1200">
                <a:solidFill>
                  <a:srgbClr val="1F497D"/>
                </a:solidFill>
                <a:latin typeface="Arial"/>
                <a:ea typeface="Arial"/>
                <a:cs typeface="Arial"/>
              </a:rPr>
              <a:t>Running different pipelines on different hosts</a:t>
            </a:r>
            <a:endParaRPr sz="1200">
              <a:solidFill>
                <a:srgbClr val="1F497D"/>
              </a:solidFill>
              <a:latin typeface="Arial"/>
              <a:ea typeface="Arial"/>
              <a:cs typeface="Arial"/>
            </a:endParaRPr>
          </a:p>
          <a:p>
            <a:pPr marL="0" lvl="0" indent="0" algn="l">
              <a:spcBef>
                <a:spcPts val="1200"/>
              </a:spcBef>
              <a:spcAft>
                <a:spcPts val="0"/>
              </a:spcAft>
              <a:buNone/>
              <a:defRPr/>
            </a:pPr>
            <a:endParaRPr>
              <a:latin typeface="Arial"/>
              <a:ea typeface="Arial"/>
              <a:cs typeface="Arial"/>
            </a:endParaRPr>
          </a:p>
        </p:txBody>
      </p:sp>
      <p:pic>
        <p:nvPicPr>
          <p:cNvPr id="262" name="Google Shape;262;p32"/>
          <p:cNvPicPr/>
          <p:nvPr/>
        </p:nvPicPr>
        <p:blipFill>
          <a:blip r:embed="rId3">
            <a:alphaModFix/>
          </a:blip>
          <a:stretch/>
        </p:blipFill>
        <p:spPr bwMode="auto">
          <a:xfrm>
            <a:off x="441975" y="1925700"/>
            <a:ext cx="6800851" cy="1292094"/>
          </a:xfrm>
          <a:prstGeom prst="rect">
            <a:avLst/>
          </a:prstGeom>
          <a:noFill/>
          <a:ln>
            <a:noFill/>
          </a:ln>
        </p:spPr>
      </p:pic>
      <p:pic>
        <p:nvPicPr>
          <p:cNvPr id="263" name="Google Shape;263;p32"/>
          <p:cNvPicPr/>
          <p:nvPr/>
        </p:nvPicPr>
        <p:blipFill>
          <a:blip r:embed="rId4">
            <a:alphaModFix/>
          </a:blip>
          <a:stretch/>
        </p:blipFill>
        <p:spPr bwMode="auto">
          <a:xfrm>
            <a:off x="441975" y="3217800"/>
            <a:ext cx="6514075" cy="1378275"/>
          </a:xfrm>
          <a:prstGeom prst="rect">
            <a:avLst/>
          </a:prstGeom>
          <a:noFill/>
          <a:ln>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spTree>
      <p:nvGrpSpPr>
        <p:cNvPr id="1" name=""/>
        <p:cNvGrpSpPr/>
        <p:nvPr/>
      </p:nvGrpSpPr>
      <p:grpSpPr bwMode="auto">
        <a:xfrm>
          <a:off x="0" y="0"/>
          <a:ext cx="0" cy="0"/>
          <a:chOff x="0" y="0"/>
          <a:chExt cx="0" cy="0"/>
        </a:xfrm>
      </p:grpSpPr>
      <p:sp>
        <p:nvSpPr>
          <p:cNvPr id="268" name="Google Shape;268;p33"/>
          <p:cNvSpPr txBox="1"/>
          <p:nvPr>
            <p:ph type="title"/>
          </p:nvPr>
        </p:nvSpPr>
        <p:spPr bwMode="auto">
          <a:xfrm>
            <a:off x="264600" y="273849"/>
            <a:ext cx="6540959" cy="480389"/>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u="sng">
                <a:latin typeface="Arial"/>
                <a:ea typeface="Arial"/>
                <a:cs typeface="Arial"/>
              </a:rPr>
              <a:t>Building stages and visualisation</a:t>
            </a:r>
            <a:endParaRPr u="sng">
              <a:latin typeface="Arial"/>
              <a:ea typeface="Arial"/>
              <a:cs typeface="Arial"/>
            </a:endParaRPr>
          </a:p>
        </p:txBody>
      </p:sp>
      <p:pic>
        <p:nvPicPr>
          <p:cNvPr id="269" name="Google Shape;269;p33"/>
          <p:cNvPicPr/>
          <p:nvPr/>
        </p:nvPicPr>
        <p:blipFill>
          <a:blip r:embed="rId3">
            <a:alphaModFix/>
          </a:blip>
          <a:stretch/>
        </p:blipFill>
        <p:spPr bwMode="auto">
          <a:xfrm>
            <a:off x="829750" y="829725"/>
            <a:ext cx="5573174" cy="1459250"/>
          </a:xfrm>
          <a:prstGeom prst="rect">
            <a:avLst/>
          </a:prstGeom>
          <a:noFill/>
          <a:ln>
            <a:noFill/>
          </a:ln>
        </p:spPr>
      </p:pic>
      <p:pic>
        <p:nvPicPr>
          <p:cNvPr id="270" name="Google Shape;270;p33"/>
          <p:cNvPicPr/>
          <p:nvPr/>
        </p:nvPicPr>
        <p:blipFill>
          <a:blip r:embed="rId4">
            <a:alphaModFix/>
          </a:blip>
          <a:stretch/>
        </p:blipFill>
        <p:spPr bwMode="auto">
          <a:xfrm>
            <a:off x="878425" y="1939800"/>
            <a:ext cx="4614324" cy="2675475"/>
          </a:xfrm>
          <a:prstGeom prst="rect">
            <a:avLst/>
          </a:prstGeom>
          <a:noFill/>
          <a:ln>
            <a:noFill/>
          </a:ln>
        </p:spPr>
      </p:pic>
      <p:pic>
        <p:nvPicPr>
          <p:cNvPr id="271" name="Google Shape;271;p33"/>
          <p:cNvPicPr/>
          <p:nvPr/>
        </p:nvPicPr>
        <p:blipFill>
          <a:blip r:embed="rId5">
            <a:alphaModFix/>
          </a:blip>
          <a:stretch/>
        </p:blipFill>
        <p:spPr bwMode="auto">
          <a:xfrm>
            <a:off x="829750" y="889000"/>
            <a:ext cx="1703245" cy="1050800"/>
          </a:xfrm>
          <a:prstGeom prst="rect">
            <a:avLst/>
          </a:prstGeom>
          <a:noFill/>
          <a:ln>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spTree>
      <p:nvGrpSpPr>
        <p:cNvPr id="1" name=""/>
        <p:cNvGrpSpPr/>
        <p:nvPr/>
      </p:nvGrpSpPr>
      <p:grpSpPr bwMode="auto">
        <a:xfrm>
          <a:off x="0" y="0"/>
          <a:ext cx="0" cy="0"/>
          <a:chOff x="0" y="0"/>
          <a:chExt cx="0" cy="0"/>
        </a:xfrm>
      </p:grpSpPr>
      <p:sp>
        <p:nvSpPr>
          <p:cNvPr id="276" name="Google Shape;276;p34"/>
          <p:cNvSpPr txBox="1"/>
          <p:nvPr>
            <p:ph type="title"/>
          </p:nvPr>
        </p:nvSpPr>
        <p:spPr bwMode="auto">
          <a:xfrm>
            <a:off x="264600" y="273850"/>
            <a:ext cx="7027200" cy="900300"/>
          </a:xfrm>
          <a:prstGeom prst="rect">
            <a:avLst/>
          </a:prstGeom>
        </p:spPr>
        <p:txBody>
          <a:bodyPr spcFirstLastPara="1" wrap="square" lIns="68575" tIns="34275" rIns="68575" bIns="34275" anchor="t" anchorCtr="0">
            <a:spAutoFit/>
          </a:bodyPr>
          <a:lstStyle/>
          <a:p>
            <a:pPr marL="0" lvl="0" indent="0" algn="l">
              <a:spcBef>
                <a:spcPts val="0"/>
              </a:spcBef>
              <a:spcAft>
                <a:spcPts val="0"/>
              </a:spcAft>
              <a:buClr>
                <a:schemeClr val="dk1"/>
              </a:buClr>
              <a:buSzPts val="1100"/>
              <a:buFont typeface="Arial"/>
              <a:buNone/>
              <a:defRPr/>
            </a:pPr>
            <a:r>
              <a:rPr lang="en" u="sng">
                <a:latin typeface="Arial"/>
                <a:ea typeface="Arial"/>
                <a:cs typeface="Arial"/>
              </a:rPr>
              <a:t>Building stages and visalisation</a:t>
            </a:r>
            <a:endParaRPr u="sng">
              <a:latin typeface="Arial"/>
              <a:ea typeface="Arial"/>
              <a:cs typeface="Arial"/>
            </a:endParaRPr>
          </a:p>
          <a:p>
            <a:pPr marL="0" lvl="0" indent="0" algn="l">
              <a:spcBef>
                <a:spcPts val="0"/>
              </a:spcBef>
              <a:spcAft>
                <a:spcPts val="0"/>
              </a:spcAft>
              <a:buNone/>
              <a:defRPr/>
            </a:pPr>
            <a:endParaRPr/>
          </a:p>
        </p:txBody>
      </p:sp>
      <p:pic>
        <p:nvPicPr>
          <p:cNvPr id="277" name="Google Shape;277;p34"/>
          <p:cNvPicPr/>
          <p:nvPr/>
        </p:nvPicPr>
        <p:blipFill>
          <a:blip r:embed="rId3">
            <a:alphaModFix/>
          </a:blip>
          <a:stretch/>
        </p:blipFill>
        <p:spPr bwMode="auto">
          <a:xfrm>
            <a:off x="417000" y="994831"/>
            <a:ext cx="7298626" cy="3514368"/>
          </a:xfrm>
          <a:prstGeom prst="rect">
            <a:avLst/>
          </a:prstGeom>
          <a:noFill/>
          <a:ln>
            <a:noFill/>
          </a:ln>
        </p:spPr>
      </p:pic>
      <p:pic>
        <p:nvPicPr>
          <p:cNvPr id="278" name="Google Shape;278;p34"/>
          <p:cNvPicPr/>
          <p:nvPr/>
        </p:nvPicPr>
        <p:blipFill>
          <a:blip r:embed="rId4">
            <a:alphaModFix/>
          </a:blip>
          <a:stretch/>
        </p:blipFill>
        <p:spPr bwMode="auto">
          <a:xfrm>
            <a:off x="562025" y="3683700"/>
            <a:ext cx="2575949" cy="825500"/>
          </a:xfrm>
          <a:prstGeom prst="rect">
            <a:avLst/>
          </a:prstGeom>
          <a:noFill/>
          <a:ln>
            <a:noFill/>
          </a:ln>
        </p:spPr>
      </p:pic>
      <p:pic>
        <p:nvPicPr>
          <p:cNvPr id="279" name="Google Shape;279;p34"/>
          <p:cNvPicPr/>
          <p:nvPr/>
        </p:nvPicPr>
        <p:blipFill>
          <a:blip r:embed="rId5">
            <a:alphaModFix/>
          </a:blip>
          <a:stretch/>
        </p:blipFill>
        <p:spPr bwMode="auto">
          <a:xfrm>
            <a:off x="785100" y="2518825"/>
            <a:ext cx="3786900" cy="287118"/>
          </a:xfrm>
          <a:prstGeom prst="rect">
            <a:avLst/>
          </a:prstGeom>
          <a:noFill/>
          <a:ln>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spTree>
      <p:nvGrpSpPr>
        <p:cNvPr id="1" name=""/>
        <p:cNvGrpSpPr/>
        <p:nvPr/>
      </p:nvGrpSpPr>
      <p:grpSpPr bwMode="auto">
        <a:xfrm>
          <a:off x="0" y="0"/>
          <a:ext cx="0" cy="0"/>
          <a:chOff x="0" y="0"/>
          <a:chExt cx="0" cy="0"/>
        </a:xfrm>
      </p:grpSpPr>
      <p:sp>
        <p:nvSpPr>
          <p:cNvPr id="284" name="Google Shape;284;p35"/>
          <p:cNvSpPr txBox="1"/>
          <p:nvPr>
            <p:ph type="title"/>
          </p:nvPr>
        </p:nvSpPr>
        <p:spPr bwMode="auto">
          <a:xfrm>
            <a:off x="264600" y="273850"/>
            <a:ext cx="7154399" cy="900300"/>
          </a:xfrm>
          <a:prstGeom prst="rect">
            <a:avLst/>
          </a:prstGeom>
        </p:spPr>
        <p:txBody>
          <a:bodyPr spcFirstLastPara="1" wrap="square" lIns="68575" tIns="34275" rIns="68575" bIns="34275" anchor="t" anchorCtr="0">
            <a:spAutoFit/>
          </a:bodyPr>
          <a:lstStyle/>
          <a:p>
            <a:pPr marL="0" lvl="0" indent="0" algn="l">
              <a:spcBef>
                <a:spcPts val="0"/>
              </a:spcBef>
              <a:spcAft>
                <a:spcPts val="0"/>
              </a:spcAft>
              <a:buClr>
                <a:schemeClr val="dk1"/>
              </a:buClr>
              <a:buSzPts val="1100"/>
              <a:buFont typeface="Arial"/>
              <a:buNone/>
              <a:defRPr/>
            </a:pPr>
            <a:r>
              <a:rPr lang="en" u="sng">
                <a:latin typeface="Arial"/>
                <a:ea typeface="Arial"/>
                <a:cs typeface="Arial"/>
              </a:rPr>
              <a:t>Building stages and visalisation</a:t>
            </a:r>
            <a:endParaRPr u="sng">
              <a:latin typeface="Arial"/>
              <a:ea typeface="Arial"/>
              <a:cs typeface="Arial"/>
            </a:endParaRPr>
          </a:p>
          <a:p>
            <a:pPr marL="0" lvl="0" indent="0" algn="l">
              <a:spcBef>
                <a:spcPts val="0"/>
              </a:spcBef>
              <a:spcAft>
                <a:spcPts val="0"/>
              </a:spcAft>
              <a:buNone/>
              <a:defRPr/>
            </a:pPr>
            <a:endParaRPr/>
          </a:p>
        </p:txBody>
      </p:sp>
      <p:pic>
        <p:nvPicPr>
          <p:cNvPr id="285" name="Google Shape;285;p35"/>
          <p:cNvPicPr/>
          <p:nvPr/>
        </p:nvPicPr>
        <p:blipFill>
          <a:blip r:embed="rId3">
            <a:alphaModFix/>
          </a:blip>
          <a:stretch/>
        </p:blipFill>
        <p:spPr bwMode="auto">
          <a:xfrm>
            <a:off x="681550" y="1425450"/>
            <a:ext cx="4895851" cy="2877725"/>
          </a:xfrm>
          <a:prstGeom prst="rect">
            <a:avLst/>
          </a:prstGeom>
          <a:noFill/>
          <a:ln>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0">
  <p:cSld name="">
    <p:spTree>
      <p:nvGrpSpPr>
        <p:cNvPr id="1" name=""/>
        <p:cNvGrpSpPr/>
        <p:nvPr/>
      </p:nvGrpSpPr>
      <p:grpSpPr bwMode="auto">
        <a:xfrm>
          <a:off x="0" y="0"/>
          <a:ext cx="0" cy="0"/>
          <a:chOff x="0" y="0"/>
          <a:chExt cx="0" cy="0"/>
        </a:xfrm>
      </p:grpSpPr>
      <p:sp>
        <p:nvSpPr>
          <p:cNvPr id="290" name="Google Shape;290;p36"/>
          <p:cNvSpPr txBox="1"/>
          <p:nvPr>
            <p:ph type="title"/>
          </p:nvPr>
        </p:nvSpPr>
        <p:spPr bwMode="auto">
          <a:xfrm>
            <a:off x="264600" y="273850"/>
            <a:ext cx="7122600" cy="4848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a:t>Optimisation of Jacobi or try WaLBerla</a:t>
            </a:r>
            <a:endParaRPr/>
          </a:p>
        </p:txBody>
      </p:sp>
      <p:sp>
        <p:nvSpPr>
          <p:cNvPr id="291" name="Google Shape;291;p36"/>
          <p:cNvSpPr txBox="1"/>
          <p:nvPr>
            <p:ph type="body" idx="1"/>
          </p:nvPr>
        </p:nvSpPr>
        <p:spPr bwMode="auto">
          <a:xfrm>
            <a:off x="264318" y="1028700"/>
            <a:ext cx="7508700" cy="3186000"/>
          </a:xfrm>
          <a:prstGeom prst="rect">
            <a:avLst/>
          </a:prstGeom>
        </p:spPr>
        <p:txBody>
          <a:bodyPr spcFirstLastPara="1" wrap="square" lIns="68575" tIns="34275" rIns="68575" bIns="34275" anchor="t" anchorCtr="0">
            <a:noAutofit/>
          </a:bodyPr>
          <a:lstStyle/>
          <a:p>
            <a:pPr marL="457200" lvl="0" indent="-317500" algn="l">
              <a:lnSpc>
                <a:spcPct val="114999"/>
              </a:lnSpc>
              <a:spcBef>
                <a:spcPts val="1200"/>
              </a:spcBef>
              <a:spcAft>
                <a:spcPts val="0"/>
              </a:spcAft>
              <a:buClr>
                <a:srgbClr val="376092"/>
              </a:buClr>
              <a:buSzPts val="1400"/>
              <a:buFont typeface="Arial"/>
              <a:buChar char="-"/>
              <a:defRPr/>
            </a:pPr>
            <a:r>
              <a:rPr lang="en">
                <a:solidFill>
                  <a:srgbClr val="376092"/>
                </a:solidFill>
                <a:latin typeface="Arial"/>
                <a:ea typeface="Arial"/>
                <a:cs typeface="Arial"/>
              </a:rPr>
              <a:t>Optimize the code using OpenMp</a:t>
            </a:r>
            <a:endParaRPr>
              <a:solidFill>
                <a:srgbClr val="376092"/>
              </a:solidFill>
              <a:latin typeface="Arial"/>
              <a:ea typeface="Arial"/>
              <a:cs typeface="Arial"/>
            </a:endParaRPr>
          </a:p>
          <a:p>
            <a:pPr marL="457200" lvl="0" indent="-317500" algn="l">
              <a:lnSpc>
                <a:spcPct val="114999"/>
              </a:lnSpc>
              <a:spcBef>
                <a:spcPts val="0"/>
              </a:spcBef>
              <a:spcAft>
                <a:spcPts val="0"/>
              </a:spcAft>
              <a:buClr>
                <a:srgbClr val="376092"/>
              </a:buClr>
              <a:buSzPts val="1400"/>
              <a:buFont typeface="Arial"/>
              <a:buChar char="-"/>
              <a:defRPr/>
            </a:pPr>
            <a:r>
              <a:rPr lang="en">
                <a:solidFill>
                  <a:srgbClr val="376092"/>
                </a:solidFill>
                <a:latin typeface="Arial"/>
                <a:ea typeface="Arial"/>
                <a:cs typeface="Arial"/>
              </a:rPr>
              <a:t>Write #pragma openmp barrier before the loop second loop</a:t>
            </a:r>
            <a:endParaRPr>
              <a:solidFill>
                <a:srgbClr val="376092"/>
              </a:solidFill>
              <a:latin typeface="Arial"/>
              <a:ea typeface="Arial"/>
              <a:cs typeface="Arial"/>
            </a:endParaRPr>
          </a:p>
          <a:p>
            <a:pPr marL="457200" lvl="0" indent="-317500" algn="l">
              <a:lnSpc>
                <a:spcPct val="114999"/>
              </a:lnSpc>
              <a:spcBef>
                <a:spcPts val="0"/>
              </a:spcBef>
              <a:spcAft>
                <a:spcPts val="0"/>
              </a:spcAft>
              <a:buClr>
                <a:srgbClr val="376092"/>
              </a:buClr>
              <a:buSzPts val="1400"/>
              <a:buFont typeface="Arial"/>
              <a:buChar char="-"/>
              <a:defRPr/>
            </a:pPr>
            <a:r>
              <a:rPr lang="en">
                <a:solidFill>
                  <a:srgbClr val="376092"/>
                </a:solidFill>
                <a:latin typeface="Arial"/>
                <a:ea typeface="Arial"/>
                <a:cs typeface="Arial"/>
              </a:rPr>
              <a:t>Changes to be made in the gitlab-ci.yml ?</a:t>
            </a:r>
            <a:endParaRPr>
              <a:solidFill>
                <a:srgbClr val="376092"/>
              </a:solidFill>
              <a:latin typeface="Arial"/>
              <a:ea typeface="Arial"/>
              <a:cs typeface="Arial"/>
            </a:endParaRPr>
          </a:p>
          <a:p>
            <a:pPr marL="0" lvl="0" indent="0" algn="l">
              <a:spcBef>
                <a:spcPts val="1200"/>
              </a:spcBef>
              <a:spcAft>
                <a:spcPts val="0"/>
              </a:spcAft>
              <a:buNone/>
              <a:defRPr/>
            </a:pPr>
            <a:endParaRPr>
              <a:latin typeface="Arial"/>
              <a:ea typeface="Arial"/>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71" name="Google Shape;71;p12"/>
          <p:cNvSpPr txBox="1"/>
          <p:nvPr>
            <p:ph type="title"/>
          </p:nvPr>
        </p:nvSpPr>
        <p:spPr bwMode="auto">
          <a:xfrm flipH="0" flipV="0">
            <a:off x="264598" y="273843"/>
            <a:ext cx="7241988" cy="452955"/>
          </a:xfrm>
          <a:prstGeom prst="rect">
            <a:avLst/>
          </a:prstGeom>
        </p:spPr>
        <p:txBody>
          <a:bodyPr spcFirstLastPara="1" wrap="square" lIns="68574" tIns="34274" rIns="68574" bIns="34274" anchor="t" anchorCtr="0">
            <a:spAutoFit/>
          </a:bodyPr>
          <a:lstStyle/>
          <a:p>
            <a:pPr marL="0" lvl="0" indent="0" algn="l">
              <a:spcBef>
                <a:spcPts val="0"/>
              </a:spcBef>
              <a:spcAft>
                <a:spcPts val="0"/>
              </a:spcAft>
              <a:buNone/>
              <a:defRPr/>
            </a:pPr>
            <a:r>
              <a:rPr lang="en" sz="2800">
                <a:latin typeface="Arial"/>
                <a:ea typeface="Arial"/>
                <a:cs typeface="Arial"/>
              </a:rPr>
              <a:t>Gitlab CI/CD configuration file (.gitlab-ci.yml)</a:t>
            </a:r>
            <a:endParaRPr sz="2800">
              <a:latin typeface="Arial"/>
              <a:ea typeface="Arial"/>
              <a:cs typeface="Arial"/>
            </a:endParaRPr>
          </a:p>
        </p:txBody>
      </p:sp>
      <p:sp>
        <p:nvSpPr>
          <p:cNvPr id="72" name="Google Shape;72;p12"/>
          <p:cNvSpPr txBox="1"/>
          <p:nvPr>
            <p:ph type="body" idx="1"/>
          </p:nvPr>
        </p:nvSpPr>
        <p:spPr bwMode="auto">
          <a:xfrm>
            <a:off x="201843" y="876900"/>
            <a:ext cx="7508700" cy="3186000"/>
          </a:xfrm>
          <a:prstGeom prst="rect">
            <a:avLst/>
          </a:prstGeom>
        </p:spPr>
        <p:txBody>
          <a:bodyPr spcFirstLastPara="1" wrap="square" lIns="68575" tIns="34275" rIns="68575" bIns="34275" anchor="t" anchorCtr="0">
            <a:noAutofit/>
          </a:bodyPr>
          <a:lstStyle/>
          <a:p>
            <a:pPr marL="457200" lvl="0" indent="-330200" algn="l">
              <a:lnSpc>
                <a:spcPct val="114999"/>
              </a:lnSpc>
              <a:spcBef>
                <a:spcPts val="1200"/>
              </a:spcBef>
              <a:spcAft>
                <a:spcPts val="0"/>
              </a:spcAft>
              <a:buClr>
                <a:srgbClr val="1F497D"/>
              </a:buClr>
              <a:buSzPts val="1600"/>
              <a:buFont typeface="Arial"/>
              <a:buChar char="-"/>
              <a:defRPr/>
            </a:pPr>
            <a:r>
              <a:rPr lang="en" sz="1600">
                <a:solidFill>
                  <a:srgbClr val="1F497D"/>
                </a:solidFill>
                <a:latin typeface="Arial"/>
                <a:ea typeface="Arial"/>
                <a:cs typeface="Arial"/>
              </a:rPr>
              <a:t>It is the central management file for CI</a:t>
            </a:r>
            <a:endParaRPr sz="1600">
              <a:solidFill>
                <a:srgbClr val="1F497D"/>
              </a:solidFill>
              <a:latin typeface="Arial"/>
              <a:ea typeface="Arial"/>
              <a:cs typeface="Arial"/>
            </a:endParaRPr>
          </a:p>
          <a:p>
            <a:pPr marL="457200" lvl="0" indent="-330200" algn="l">
              <a:lnSpc>
                <a:spcPct val="114999"/>
              </a:lnSpc>
              <a:spcBef>
                <a:spcPts val="0"/>
              </a:spcBef>
              <a:spcAft>
                <a:spcPts val="0"/>
              </a:spcAft>
              <a:buClr>
                <a:srgbClr val="1F497D"/>
              </a:buClr>
              <a:buSzPts val="1600"/>
              <a:buFont typeface="Arial"/>
              <a:buChar char="-"/>
              <a:defRPr/>
            </a:pPr>
            <a:r>
              <a:rPr lang="en" sz="1600">
                <a:solidFill>
                  <a:srgbClr val="1F497D"/>
                </a:solidFill>
                <a:latin typeface="Arial"/>
                <a:ea typeface="Arial"/>
                <a:cs typeface="Arial"/>
              </a:rPr>
              <a:t>Must be in the Root of the repository</a:t>
            </a:r>
            <a:endParaRPr sz="1600">
              <a:solidFill>
                <a:srgbClr val="1F497D"/>
              </a:solidFill>
              <a:latin typeface="Arial"/>
              <a:ea typeface="Arial"/>
              <a:cs typeface="Arial"/>
            </a:endParaRPr>
          </a:p>
          <a:p>
            <a:pPr marL="457200" lvl="0" indent="-330200" algn="l">
              <a:lnSpc>
                <a:spcPct val="114999"/>
              </a:lnSpc>
              <a:spcBef>
                <a:spcPts val="0"/>
              </a:spcBef>
              <a:spcAft>
                <a:spcPts val="0"/>
              </a:spcAft>
              <a:buClr>
                <a:srgbClr val="1F497D"/>
              </a:buClr>
              <a:buSzPts val="1600"/>
              <a:buFont typeface="Arial"/>
              <a:buChar char="-"/>
              <a:defRPr/>
            </a:pPr>
            <a:r>
              <a:rPr lang="en" sz="1600">
                <a:solidFill>
                  <a:srgbClr val="1F497D"/>
                </a:solidFill>
                <a:latin typeface="Arial"/>
                <a:ea typeface="Arial"/>
                <a:cs typeface="Arial"/>
              </a:rPr>
              <a:t>What it can do?</a:t>
            </a:r>
            <a:endParaRPr sz="1600">
              <a:solidFill>
                <a:srgbClr val="1F497D"/>
              </a:solidFill>
              <a:latin typeface="Arial"/>
              <a:ea typeface="Arial"/>
              <a:cs typeface="Arial"/>
            </a:endParaRPr>
          </a:p>
          <a:p>
            <a:pPr marL="914400" lvl="1" indent="-330200" algn="l">
              <a:lnSpc>
                <a:spcPct val="114999"/>
              </a:lnSpc>
              <a:spcBef>
                <a:spcPts val="0"/>
              </a:spcBef>
              <a:spcAft>
                <a:spcPts val="0"/>
              </a:spcAft>
              <a:buClr>
                <a:srgbClr val="1F497D"/>
              </a:buClr>
              <a:buSzPts val="1600"/>
              <a:buFont typeface="Arial"/>
              <a:buChar char="-"/>
              <a:defRPr/>
            </a:pPr>
            <a:r>
              <a:rPr lang="en" sz="1600">
                <a:solidFill>
                  <a:srgbClr val="1F497D"/>
                </a:solidFill>
                <a:latin typeface="Arial"/>
                <a:ea typeface="Arial"/>
                <a:cs typeface="Arial"/>
              </a:rPr>
              <a:t>Define and run scripts</a:t>
            </a:r>
            <a:endParaRPr sz="1600">
              <a:solidFill>
                <a:srgbClr val="1F497D"/>
              </a:solidFill>
              <a:latin typeface="Arial"/>
              <a:ea typeface="Arial"/>
              <a:cs typeface="Arial"/>
            </a:endParaRPr>
          </a:p>
          <a:p>
            <a:pPr marL="914400" lvl="1" indent="-330200" algn="l">
              <a:lnSpc>
                <a:spcPct val="114999"/>
              </a:lnSpc>
              <a:spcBef>
                <a:spcPts val="0"/>
              </a:spcBef>
              <a:spcAft>
                <a:spcPts val="0"/>
              </a:spcAft>
              <a:buClr>
                <a:srgbClr val="1F497D"/>
              </a:buClr>
              <a:buSzPts val="1600"/>
              <a:buFont typeface="Arial"/>
              <a:buChar char="-"/>
              <a:defRPr/>
            </a:pPr>
            <a:r>
              <a:rPr lang="en" sz="1600">
                <a:solidFill>
                  <a:srgbClr val="1F497D"/>
                </a:solidFill>
                <a:latin typeface="Arial"/>
                <a:ea typeface="Arial"/>
                <a:cs typeface="Arial"/>
              </a:rPr>
              <a:t>Include other compatible files (jobs) such as YAML file</a:t>
            </a:r>
            <a:endParaRPr sz="1600">
              <a:solidFill>
                <a:srgbClr val="1F497D"/>
              </a:solidFill>
              <a:latin typeface="Arial"/>
              <a:ea typeface="Arial"/>
              <a:cs typeface="Arial"/>
            </a:endParaRPr>
          </a:p>
          <a:p>
            <a:pPr marL="914400" lvl="1" indent="-330200" algn="l">
              <a:lnSpc>
                <a:spcPct val="114999"/>
              </a:lnSpc>
              <a:spcBef>
                <a:spcPts val="0"/>
              </a:spcBef>
              <a:spcAft>
                <a:spcPts val="0"/>
              </a:spcAft>
              <a:buClr>
                <a:srgbClr val="1F497D"/>
              </a:buClr>
              <a:buSzPts val="1600"/>
              <a:buFont typeface="Arial"/>
              <a:buChar char="-"/>
              <a:defRPr/>
            </a:pPr>
            <a:r>
              <a:rPr lang="en" sz="1600">
                <a:solidFill>
                  <a:srgbClr val="1F497D"/>
                </a:solidFill>
                <a:latin typeface="Arial"/>
                <a:ea typeface="Arial"/>
                <a:cs typeface="Arial"/>
              </a:rPr>
              <a:t>Control serial or parallel execution of jobs</a:t>
            </a:r>
            <a:endParaRPr sz="1600">
              <a:solidFill>
                <a:srgbClr val="1F497D"/>
              </a:solidFill>
              <a:latin typeface="Arial"/>
              <a:ea typeface="Arial"/>
              <a:cs typeface="Arial"/>
            </a:endParaRPr>
          </a:p>
          <a:p>
            <a:pPr marL="0" lvl="0" indent="0" algn="l">
              <a:spcBef>
                <a:spcPts val="1200"/>
              </a:spcBef>
              <a:spcAft>
                <a:spcPts val="0"/>
              </a:spcAft>
              <a:buNone/>
              <a:defRPr/>
            </a:pPr>
            <a:endParaRPr sz="1600">
              <a:latin typeface="Arial"/>
              <a:ea typeface="Arial"/>
              <a:cs typeface="Arial"/>
            </a:endParaRPr>
          </a:p>
        </p:txBody>
      </p:sp>
      <p:sp>
        <p:nvSpPr>
          <p:cNvPr id="73" name="Google Shape;73;p12"/>
          <p:cNvSpPr/>
          <p:nvPr/>
        </p:nvSpPr>
        <p:spPr bwMode="auto">
          <a:xfrm>
            <a:off x="806625" y="3368899"/>
            <a:ext cx="7164900" cy="44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endParaRPr/>
          </a:p>
        </p:txBody>
      </p:sp>
      <p:sp>
        <p:nvSpPr>
          <p:cNvPr id="74" name="Google Shape;74;p12"/>
          <p:cNvSpPr/>
          <p:nvPr/>
        </p:nvSpPr>
        <p:spPr bwMode="auto">
          <a:xfrm>
            <a:off x="806549" y="4062900"/>
            <a:ext cx="7164900" cy="44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endParaRPr/>
          </a:p>
        </p:txBody>
      </p:sp>
      <p:sp>
        <p:nvSpPr>
          <p:cNvPr id="75" name="Google Shape;75;p12"/>
          <p:cNvSpPr/>
          <p:nvPr/>
        </p:nvSpPr>
        <p:spPr bwMode="auto">
          <a:xfrm>
            <a:off x="2818475" y="2888575"/>
            <a:ext cx="1878900" cy="1733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endParaRPr/>
          </a:p>
        </p:txBody>
      </p:sp>
      <p:sp>
        <p:nvSpPr>
          <p:cNvPr id="76" name="Google Shape;76;p12"/>
          <p:cNvSpPr txBox="1"/>
          <p:nvPr/>
        </p:nvSpPr>
        <p:spPr bwMode="auto">
          <a:xfrm>
            <a:off x="987025" y="3440000"/>
            <a:ext cx="1356300" cy="3039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defRPr/>
            </a:pPr>
            <a:r>
              <a:rPr lang="en"/>
              <a:t>Pipeline 1</a:t>
            </a:r>
            <a:endParaRPr/>
          </a:p>
        </p:txBody>
      </p:sp>
      <p:sp>
        <p:nvSpPr>
          <p:cNvPr id="77" name="Google Shape;77;p12"/>
          <p:cNvSpPr txBox="1"/>
          <p:nvPr/>
        </p:nvSpPr>
        <p:spPr bwMode="auto">
          <a:xfrm>
            <a:off x="1035025" y="4134000"/>
            <a:ext cx="1356300" cy="3039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defRPr/>
            </a:pPr>
            <a:r>
              <a:rPr lang="en"/>
              <a:t>Pipeline 2</a:t>
            </a:r>
            <a:endParaRPr/>
          </a:p>
        </p:txBody>
      </p:sp>
      <p:sp>
        <p:nvSpPr>
          <p:cNvPr id="78" name="Google Shape;78;p12"/>
          <p:cNvSpPr/>
          <p:nvPr/>
        </p:nvSpPr>
        <p:spPr bwMode="auto">
          <a:xfrm>
            <a:off x="5301050" y="2888575"/>
            <a:ext cx="1878900" cy="1733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endParaRPr/>
          </a:p>
        </p:txBody>
      </p:sp>
      <p:sp>
        <p:nvSpPr>
          <p:cNvPr id="79" name="Google Shape;79;p12"/>
          <p:cNvSpPr txBox="1"/>
          <p:nvPr/>
        </p:nvSpPr>
        <p:spPr bwMode="auto">
          <a:xfrm>
            <a:off x="3027850" y="2961838"/>
            <a:ext cx="1356300" cy="303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a:spcBef>
                <a:spcPts val="0"/>
              </a:spcBef>
              <a:spcAft>
                <a:spcPts val="0"/>
              </a:spcAft>
              <a:buNone/>
              <a:defRPr/>
            </a:pPr>
            <a:r>
              <a:rPr lang="en"/>
              <a:t>Stage build</a:t>
            </a:r>
            <a:endParaRPr/>
          </a:p>
        </p:txBody>
      </p:sp>
      <p:sp>
        <p:nvSpPr>
          <p:cNvPr id="80" name="Google Shape;80;p12"/>
          <p:cNvSpPr txBox="1"/>
          <p:nvPr/>
        </p:nvSpPr>
        <p:spPr bwMode="auto">
          <a:xfrm>
            <a:off x="5562350" y="2961850"/>
            <a:ext cx="1356300" cy="303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a:spcBef>
                <a:spcPts val="0"/>
              </a:spcBef>
              <a:spcAft>
                <a:spcPts val="0"/>
              </a:spcAft>
              <a:buNone/>
              <a:defRPr/>
            </a:pPr>
            <a:r>
              <a:rPr lang="en"/>
              <a:t>Stage test</a:t>
            </a:r>
            <a:endParaRPr/>
          </a:p>
        </p:txBody>
      </p:sp>
      <p:sp>
        <p:nvSpPr>
          <p:cNvPr id="81" name="Google Shape;81;p12"/>
          <p:cNvSpPr txBox="1"/>
          <p:nvPr/>
        </p:nvSpPr>
        <p:spPr bwMode="auto">
          <a:xfrm>
            <a:off x="2917425" y="3440000"/>
            <a:ext cx="793200" cy="303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a:spcBef>
                <a:spcPts val="0"/>
              </a:spcBef>
              <a:spcAft>
                <a:spcPts val="0"/>
              </a:spcAft>
              <a:buNone/>
              <a:defRPr/>
            </a:pPr>
            <a:r>
              <a:rPr lang="en" sz="1200"/>
              <a:t>Job 1.1</a:t>
            </a:r>
            <a:endParaRPr sz="1200"/>
          </a:p>
        </p:txBody>
      </p:sp>
      <p:sp>
        <p:nvSpPr>
          <p:cNvPr id="82" name="Google Shape;82;p12"/>
          <p:cNvSpPr txBox="1"/>
          <p:nvPr/>
        </p:nvSpPr>
        <p:spPr bwMode="auto">
          <a:xfrm>
            <a:off x="3842875" y="3440000"/>
            <a:ext cx="793200" cy="303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a:spcBef>
                <a:spcPts val="0"/>
              </a:spcBef>
              <a:spcAft>
                <a:spcPts val="0"/>
              </a:spcAft>
              <a:buNone/>
              <a:defRPr/>
            </a:pPr>
            <a:r>
              <a:rPr lang="en" sz="1200"/>
              <a:t>Job 1.2</a:t>
            </a:r>
            <a:endParaRPr sz="1200"/>
          </a:p>
        </p:txBody>
      </p:sp>
      <p:sp>
        <p:nvSpPr>
          <p:cNvPr id="83" name="Google Shape;83;p12"/>
          <p:cNvSpPr txBox="1"/>
          <p:nvPr/>
        </p:nvSpPr>
        <p:spPr bwMode="auto">
          <a:xfrm>
            <a:off x="2917425" y="4134000"/>
            <a:ext cx="793200" cy="303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a:spcBef>
                <a:spcPts val="0"/>
              </a:spcBef>
              <a:spcAft>
                <a:spcPts val="0"/>
              </a:spcAft>
              <a:buNone/>
              <a:defRPr/>
            </a:pPr>
            <a:r>
              <a:rPr lang="en" sz="1200"/>
              <a:t>Job 2.1</a:t>
            </a:r>
            <a:endParaRPr sz="1200"/>
          </a:p>
        </p:txBody>
      </p:sp>
      <p:sp>
        <p:nvSpPr>
          <p:cNvPr id="84" name="Google Shape;84;p12"/>
          <p:cNvSpPr txBox="1"/>
          <p:nvPr/>
        </p:nvSpPr>
        <p:spPr bwMode="auto">
          <a:xfrm>
            <a:off x="5433300" y="3440000"/>
            <a:ext cx="793200" cy="303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a:spcBef>
                <a:spcPts val="0"/>
              </a:spcBef>
              <a:spcAft>
                <a:spcPts val="0"/>
              </a:spcAft>
              <a:buNone/>
              <a:defRPr/>
            </a:pPr>
            <a:r>
              <a:rPr lang="en" sz="1200"/>
              <a:t>Job 1.3</a:t>
            </a:r>
            <a:endParaRPr sz="1200"/>
          </a:p>
        </p:txBody>
      </p:sp>
      <p:sp>
        <p:nvSpPr>
          <p:cNvPr id="85" name="Google Shape;85;p12"/>
          <p:cNvSpPr txBox="1"/>
          <p:nvPr/>
        </p:nvSpPr>
        <p:spPr bwMode="auto">
          <a:xfrm>
            <a:off x="5433300" y="4134000"/>
            <a:ext cx="793200" cy="303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a:spcBef>
                <a:spcPts val="0"/>
              </a:spcBef>
              <a:spcAft>
                <a:spcPts val="0"/>
              </a:spcAft>
              <a:buNone/>
              <a:defRPr/>
            </a:pPr>
            <a:r>
              <a:rPr lang="en" sz="1200"/>
              <a:t>Job 2.2</a:t>
            </a:r>
            <a:endParaRPr sz="1200"/>
          </a:p>
        </p:txBody>
      </p:sp>
      <p:sp>
        <p:nvSpPr>
          <p:cNvPr id="86" name="Google Shape;86;p12"/>
          <p:cNvSpPr txBox="1"/>
          <p:nvPr/>
        </p:nvSpPr>
        <p:spPr bwMode="auto">
          <a:xfrm>
            <a:off x="6321200" y="4134000"/>
            <a:ext cx="793200" cy="303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a:spcBef>
                <a:spcPts val="0"/>
              </a:spcBef>
              <a:spcAft>
                <a:spcPts val="0"/>
              </a:spcAft>
              <a:buNone/>
              <a:defRPr/>
            </a:pPr>
            <a:r>
              <a:rPr lang="en" sz="1200"/>
              <a:t>Job 2.3</a:t>
            </a:r>
            <a:endParaRPr sz="12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91" name="Google Shape;91;p13"/>
          <p:cNvSpPr txBox="1"/>
          <p:nvPr>
            <p:ph type="title"/>
          </p:nvPr>
        </p:nvSpPr>
        <p:spPr bwMode="auto">
          <a:xfrm>
            <a:off x="264600" y="273850"/>
            <a:ext cx="6568200" cy="4848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a:latin typeface="Arial"/>
                <a:ea typeface="Arial"/>
                <a:cs typeface="Arial"/>
              </a:rPr>
              <a:t>Gitlab CI/CD configuration file</a:t>
            </a:r>
            <a:endParaRPr>
              <a:latin typeface="Arial"/>
              <a:ea typeface="Arial"/>
              <a:cs typeface="Arial"/>
            </a:endParaRPr>
          </a:p>
        </p:txBody>
      </p:sp>
      <p:sp>
        <p:nvSpPr>
          <p:cNvPr id="92" name="Google Shape;92;p13"/>
          <p:cNvSpPr txBox="1"/>
          <p:nvPr>
            <p:ph type="body" idx="1"/>
          </p:nvPr>
        </p:nvSpPr>
        <p:spPr bwMode="auto">
          <a:xfrm>
            <a:off x="264325" y="863575"/>
            <a:ext cx="8732100" cy="3634500"/>
          </a:xfrm>
          <a:prstGeom prst="rect">
            <a:avLst/>
          </a:prstGeom>
        </p:spPr>
        <p:txBody>
          <a:bodyPr spcFirstLastPara="1" wrap="square" lIns="68575" tIns="34275" rIns="68575" bIns="34275" anchor="t" anchorCtr="0">
            <a:noAutofit/>
          </a:bodyPr>
          <a:lstStyle/>
          <a:p>
            <a:pPr marL="457200" lvl="0" indent="-311150" algn="l">
              <a:lnSpc>
                <a:spcPct val="114999"/>
              </a:lnSpc>
              <a:spcBef>
                <a:spcPts val="800"/>
              </a:spcBef>
              <a:spcAft>
                <a:spcPts val="0"/>
              </a:spcAft>
              <a:buClr>
                <a:srgbClr val="1F497D"/>
              </a:buClr>
              <a:buSzPts val="1300"/>
              <a:buChar char="-"/>
              <a:defRPr/>
            </a:pPr>
            <a:r>
              <a:rPr lang="en" sz="1300">
                <a:solidFill>
                  <a:srgbClr val="1F497D"/>
                </a:solidFill>
                <a:latin typeface="Arial"/>
                <a:ea typeface="Arial"/>
                <a:cs typeface="Arial"/>
              </a:rPr>
              <a:t>Pipelines: Top level components of CI/CD</a:t>
            </a:r>
            <a:endParaRPr sz="1300">
              <a:solidFill>
                <a:srgbClr val="1F497D"/>
              </a:solidFill>
              <a:latin typeface="Arial"/>
              <a:ea typeface="Arial"/>
              <a:cs typeface="Arial"/>
            </a:endParaRPr>
          </a:p>
          <a:p>
            <a:pPr marL="457200" lvl="0" indent="-311150" algn="l">
              <a:lnSpc>
                <a:spcPct val="114999"/>
              </a:lnSpc>
              <a:spcBef>
                <a:spcPts val="0"/>
              </a:spcBef>
              <a:spcAft>
                <a:spcPts val="0"/>
              </a:spcAft>
              <a:buClr>
                <a:srgbClr val="1F497D"/>
              </a:buClr>
              <a:buSzPts val="1300"/>
              <a:buChar char="-"/>
              <a:defRPr/>
            </a:pPr>
            <a:r>
              <a:rPr lang="en" sz="1300">
                <a:solidFill>
                  <a:srgbClr val="1F497D"/>
                </a:solidFill>
                <a:latin typeface="Arial"/>
                <a:ea typeface="Arial"/>
                <a:cs typeface="Arial"/>
              </a:rPr>
              <a:t>Pipelines comprises of :</a:t>
            </a:r>
            <a:endParaRPr sz="1300">
              <a:solidFill>
                <a:srgbClr val="1F497D"/>
              </a:solidFill>
              <a:latin typeface="Arial"/>
              <a:ea typeface="Arial"/>
              <a:cs typeface="Arial"/>
            </a:endParaRPr>
          </a:p>
          <a:p>
            <a:pPr marL="914400" lvl="1" indent="-311150" algn="l">
              <a:lnSpc>
                <a:spcPct val="114999"/>
              </a:lnSpc>
              <a:spcBef>
                <a:spcPts val="0"/>
              </a:spcBef>
              <a:spcAft>
                <a:spcPts val="0"/>
              </a:spcAft>
              <a:buClr>
                <a:srgbClr val="1F497D"/>
              </a:buClr>
              <a:buSzPts val="1300"/>
              <a:buChar char="-"/>
              <a:defRPr/>
            </a:pPr>
            <a:r>
              <a:rPr lang="en" sz="1300">
                <a:solidFill>
                  <a:srgbClr val="1F497D"/>
                </a:solidFill>
                <a:latin typeface="Arial"/>
                <a:ea typeface="Arial"/>
                <a:cs typeface="Arial"/>
              </a:rPr>
              <a:t>Stages: different phases of CI/CD, When to run the jobs ? </a:t>
            </a:r>
            <a:r>
              <a:rPr lang="en" sz="1300" i="1">
                <a:solidFill>
                  <a:srgbClr val="C00000"/>
                </a:solidFill>
                <a:latin typeface="Arial"/>
                <a:ea typeface="Arial"/>
                <a:cs typeface="Arial"/>
              </a:rPr>
              <a:t>Stages that run thes test after Stages that compile the test</a:t>
            </a:r>
            <a:endParaRPr lang="en" sz="1300" i="1">
              <a:solidFill>
                <a:srgbClr val="C00000"/>
              </a:solidFill>
              <a:latin typeface="Arial"/>
              <a:ea typeface="Arial"/>
              <a:cs typeface="Arial"/>
            </a:endParaRPr>
          </a:p>
          <a:p>
            <a:pPr marL="914400" lvl="1" indent="-311149" algn="l">
              <a:lnSpc>
                <a:spcPct val="114999"/>
              </a:lnSpc>
              <a:spcBef>
                <a:spcPts val="0"/>
              </a:spcBef>
              <a:spcAft>
                <a:spcPts val="0"/>
              </a:spcAft>
              <a:buClr>
                <a:srgbClr val="1F497D"/>
              </a:buClr>
              <a:buSzPts val="1300"/>
              <a:buChar char="-"/>
              <a:defRPr/>
            </a:pPr>
            <a:r>
              <a:rPr lang="en" sz="1300" b="0" i="0" u="none" strike="noStrike" cap="none" spc="0">
                <a:solidFill>
                  <a:srgbClr val="1F497D"/>
                </a:solidFill>
                <a:latin typeface="Arial"/>
                <a:ea typeface="Arial"/>
                <a:cs typeface="Arial"/>
              </a:rPr>
              <a:t>Jobs: what to do ? </a:t>
            </a:r>
            <a:r>
              <a:rPr lang="en" sz="1300" b="0" i="1" u="none" strike="noStrike" cap="none" spc="0">
                <a:solidFill>
                  <a:srgbClr val="C00000"/>
                </a:solidFill>
                <a:latin typeface="Arial"/>
                <a:ea typeface="Arial"/>
                <a:cs typeface="Arial"/>
              </a:rPr>
              <a:t>Compile ? Run ?</a:t>
            </a:r>
            <a:endParaRPr sz="1300" i="1">
              <a:solidFill>
                <a:srgbClr val="C00000"/>
              </a:solidFill>
              <a:latin typeface="Arial"/>
              <a:ea typeface="Arial"/>
              <a:cs typeface="Arial"/>
            </a:endParaRPr>
          </a:p>
          <a:p>
            <a:pPr marL="457200" lvl="0" indent="0" algn="l">
              <a:lnSpc>
                <a:spcPct val="114999"/>
              </a:lnSpc>
              <a:spcBef>
                <a:spcPts val="0"/>
              </a:spcBef>
              <a:spcAft>
                <a:spcPts val="0"/>
              </a:spcAft>
              <a:buNone/>
              <a:defRPr/>
            </a:pPr>
            <a:endParaRPr sz="1300">
              <a:solidFill>
                <a:srgbClr val="1F497D"/>
              </a:solidFill>
              <a:highlight>
                <a:srgbClr val="FFFFFF"/>
              </a:highlight>
              <a:latin typeface="Arial"/>
              <a:ea typeface="Arial"/>
              <a:cs typeface="Arial"/>
            </a:endParaRPr>
          </a:p>
          <a:p>
            <a:pPr marL="457200" lvl="0" indent="-311150" algn="l">
              <a:lnSpc>
                <a:spcPct val="114999"/>
              </a:lnSpc>
              <a:spcBef>
                <a:spcPts val="0"/>
              </a:spcBef>
              <a:spcAft>
                <a:spcPts val="0"/>
              </a:spcAft>
              <a:buClr>
                <a:srgbClr val="1F497D"/>
              </a:buClr>
              <a:buSzPts val="1300"/>
              <a:buChar char="-"/>
              <a:defRPr/>
            </a:pPr>
            <a:r>
              <a:rPr lang="en" sz="1300">
                <a:solidFill>
                  <a:srgbClr val="1F497D"/>
                </a:solidFill>
                <a:highlight>
                  <a:srgbClr val="FFFFFF"/>
                </a:highlight>
                <a:latin typeface="Arial"/>
                <a:ea typeface="Arial"/>
                <a:cs typeface="Arial"/>
              </a:rPr>
              <a:t>Jobs are executed by </a:t>
            </a:r>
            <a:r>
              <a:rPr lang="en" sz="1300" u="sng">
                <a:solidFill>
                  <a:srgbClr val="1F497D"/>
                </a:solidFill>
                <a:highlight>
                  <a:srgbClr val="FFFFFF"/>
                </a:highlight>
                <a:latin typeface="Arial"/>
                <a:ea typeface="Arial"/>
                <a:cs typeface="Arial"/>
                <a:hlinkClick r:id="rId3" tooltip="https://docs.gitlab.com/ee/ci/runners/index.html"/>
              </a:rPr>
              <a:t>runners</a:t>
            </a:r>
            <a:r>
              <a:rPr lang="en" sz="1300">
                <a:solidFill>
                  <a:srgbClr val="1F497D"/>
                </a:solidFill>
                <a:highlight>
                  <a:srgbClr val="FFFFFF"/>
                </a:highlight>
                <a:latin typeface="Arial"/>
                <a:ea typeface="Arial"/>
                <a:cs typeface="Arial"/>
              </a:rPr>
              <a:t>. Multiple jobs in the same stage are executed in parallel, if there are enough concurrent runners.</a:t>
            </a:r>
            <a:endParaRPr sz="1300">
              <a:solidFill>
                <a:srgbClr val="1F497D"/>
              </a:solidFill>
              <a:highlight>
                <a:srgbClr val="FFFFFF"/>
              </a:highlight>
              <a:latin typeface="Arial"/>
              <a:ea typeface="Arial"/>
              <a:cs typeface="Arial"/>
            </a:endParaRPr>
          </a:p>
          <a:p>
            <a:pPr marL="0" lvl="0" indent="0" algn="l">
              <a:lnSpc>
                <a:spcPct val="114999"/>
              </a:lnSpc>
              <a:spcBef>
                <a:spcPts val="0"/>
              </a:spcBef>
              <a:spcAft>
                <a:spcPts val="0"/>
              </a:spcAft>
              <a:buNone/>
              <a:defRPr/>
            </a:pPr>
            <a:endParaRPr sz="1100">
              <a:latin typeface="Arial"/>
              <a:ea typeface="Arial"/>
              <a:cs typeface="Arial"/>
            </a:endParaRPr>
          </a:p>
          <a:p>
            <a:pPr marL="0" lvl="0" indent="0" algn="l">
              <a:lnSpc>
                <a:spcPct val="114999"/>
              </a:lnSpc>
              <a:spcBef>
                <a:spcPts val="800"/>
              </a:spcBef>
              <a:spcAft>
                <a:spcPts val="0"/>
              </a:spcAft>
              <a:buNone/>
              <a:defRPr/>
            </a:pPr>
            <a:endParaRPr>
              <a:solidFill>
                <a:srgbClr val="1F497D"/>
              </a:solidFill>
              <a:latin typeface="Arial"/>
              <a:ea typeface="Arial"/>
              <a:cs typeface="Arial"/>
            </a:endParaRPr>
          </a:p>
          <a:p>
            <a:pPr marL="914400" lvl="0" indent="0" algn="l">
              <a:lnSpc>
                <a:spcPct val="114999"/>
              </a:lnSpc>
              <a:spcBef>
                <a:spcPts val="800"/>
              </a:spcBef>
              <a:spcAft>
                <a:spcPts val="0"/>
              </a:spcAft>
              <a:buNone/>
              <a:defRPr/>
            </a:pPr>
            <a:endParaRPr>
              <a:solidFill>
                <a:srgbClr val="1F497D"/>
              </a:solidFill>
              <a:latin typeface="Arial"/>
              <a:ea typeface="Arial"/>
              <a:cs typeface="Arial"/>
            </a:endParaRPr>
          </a:p>
        </p:txBody>
      </p:sp>
      <p:sp>
        <p:nvSpPr>
          <p:cNvPr id="93" name="Google Shape;93;p13"/>
          <p:cNvSpPr/>
          <p:nvPr/>
        </p:nvSpPr>
        <p:spPr bwMode="auto">
          <a:xfrm>
            <a:off x="559900" y="2856100"/>
            <a:ext cx="1452000" cy="55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r>
              <a:rPr lang="en"/>
              <a:t>Stage 1</a:t>
            </a:r>
            <a:endParaRPr/>
          </a:p>
          <a:p>
            <a:pPr marL="0" lvl="0" indent="0" algn="ctr">
              <a:spcBef>
                <a:spcPts val="0"/>
              </a:spcBef>
              <a:spcAft>
                <a:spcPts val="0"/>
              </a:spcAft>
              <a:buNone/>
              <a:defRPr/>
            </a:pPr>
            <a:r>
              <a:rPr lang="en"/>
              <a:t>For e.g. Build</a:t>
            </a:r>
            <a:endParaRPr/>
          </a:p>
        </p:txBody>
      </p:sp>
      <p:cxnSp>
        <p:nvCxnSpPr>
          <p:cNvPr id="94" name="Google Shape;94;p13"/>
          <p:cNvCxnSpPr>
            <a:cxnSpLocks/>
            <a:stCxn id="93" idx="3"/>
          </p:cNvCxnSpPr>
          <p:nvPr/>
        </p:nvCxnSpPr>
        <p:spPr bwMode="auto">
          <a:xfrm rot="10800000" flipH="1">
            <a:off x="2011900" y="3107950"/>
            <a:ext cx="5452500" cy="24000"/>
          </a:xfrm>
          <a:prstGeom prst="straightConnector1">
            <a:avLst/>
          </a:prstGeom>
          <a:noFill/>
          <a:ln w="9525" cap="flat" cmpd="sng">
            <a:solidFill>
              <a:schemeClr val="dk2"/>
            </a:solidFill>
            <a:prstDash val="solid"/>
            <a:round/>
            <a:headEnd type="none" w="med" len="med"/>
            <a:tailEnd type="triangle" w="med" len="med"/>
          </a:ln>
        </p:spPr>
      </p:cxnSp>
      <p:pic>
        <p:nvPicPr>
          <p:cNvPr id="96" name="Google Shape;96;p13"/>
          <p:cNvPicPr/>
          <p:nvPr/>
        </p:nvPicPr>
        <p:blipFill>
          <a:blip r:embed="rId4">
            <a:alphaModFix/>
          </a:blip>
          <a:stretch/>
        </p:blipFill>
        <p:spPr bwMode="auto">
          <a:xfrm>
            <a:off x="3711074" y="2856100"/>
            <a:ext cx="370200" cy="370200"/>
          </a:xfrm>
          <a:prstGeom prst="rect">
            <a:avLst/>
          </a:prstGeom>
          <a:noFill/>
          <a:ln>
            <a:noFill/>
          </a:ln>
        </p:spPr>
      </p:pic>
      <p:sp>
        <p:nvSpPr>
          <p:cNvPr id="97" name="Google Shape;97;p13"/>
          <p:cNvSpPr txBox="1"/>
          <p:nvPr/>
        </p:nvSpPr>
        <p:spPr bwMode="auto">
          <a:xfrm>
            <a:off x="2206325" y="2752075"/>
            <a:ext cx="1399800" cy="3558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defRPr/>
            </a:pPr>
            <a:r>
              <a:rPr lang="en" sz="1200">
                <a:solidFill>
                  <a:srgbClr val="C00000"/>
                </a:solidFill>
              </a:rPr>
              <a:t>If all jobs succeed</a:t>
            </a:r>
            <a:endParaRPr sz="1200">
              <a:solidFill>
                <a:srgbClr val="C00000"/>
              </a:solidFill>
            </a:endParaRPr>
          </a:p>
        </p:txBody>
      </p:sp>
      <p:sp>
        <p:nvSpPr>
          <p:cNvPr id="98" name="Google Shape;98;p13"/>
          <p:cNvSpPr txBox="1"/>
          <p:nvPr/>
        </p:nvSpPr>
        <p:spPr bwMode="auto">
          <a:xfrm>
            <a:off x="4133525" y="2752175"/>
            <a:ext cx="2196000" cy="3558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defRPr/>
            </a:pPr>
            <a:r>
              <a:rPr lang="en" sz="1200">
                <a:solidFill>
                  <a:srgbClr val="C00000"/>
                </a:solidFill>
              </a:rPr>
              <a:t>Pipeline moves to next stage</a:t>
            </a:r>
            <a:endParaRPr sz="1200">
              <a:solidFill>
                <a:srgbClr val="C00000"/>
              </a:solidFill>
            </a:endParaRPr>
          </a:p>
        </p:txBody>
      </p:sp>
      <p:cxnSp>
        <p:nvCxnSpPr>
          <p:cNvPr id="99" name="Google Shape;99;p13"/>
          <p:cNvCxnSpPr>
            <a:cxnSpLocks/>
          </p:cNvCxnSpPr>
          <p:nvPr/>
        </p:nvCxnSpPr>
        <p:spPr bwMode="auto">
          <a:xfrm>
            <a:off x="2011925" y="3687425"/>
            <a:ext cx="5452500" cy="0"/>
          </a:xfrm>
          <a:prstGeom prst="straightConnector1">
            <a:avLst/>
          </a:prstGeom>
          <a:noFill/>
          <a:ln w="9525" cap="flat" cmpd="sng">
            <a:solidFill>
              <a:schemeClr val="dk2"/>
            </a:solidFill>
            <a:prstDash val="solid"/>
            <a:round/>
            <a:headEnd type="none" w="med" len="med"/>
            <a:tailEnd type="triangle" w="med" len="med"/>
          </a:ln>
        </p:spPr>
      </p:cxnSp>
      <p:sp>
        <p:nvSpPr>
          <p:cNvPr id="102" name="Google Shape;102;p13"/>
          <p:cNvSpPr txBox="1"/>
          <p:nvPr/>
        </p:nvSpPr>
        <p:spPr bwMode="auto">
          <a:xfrm>
            <a:off x="2219963" y="3331625"/>
            <a:ext cx="1270500" cy="3558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defRPr/>
            </a:pPr>
            <a:r>
              <a:rPr lang="en" sz="1200">
                <a:solidFill>
                  <a:srgbClr val="C00000"/>
                </a:solidFill>
              </a:rPr>
              <a:t>If any jobs fails</a:t>
            </a:r>
            <a:endParaRPr sz="1200">
              <a:solidFill>
                <a:srgbClr val="C00000"/>
              </a:solidFill>
            </a:endParaRPr>
          </a:p>
        </p:txBody>
      </p:sp>
      <p:sp>
        <p:nvSpPr>
          <p:cNvPr id="103" name="Google Shape;103;p13"/>
          <p:cNvSpPr txBox="1"/>
          <p:nvPr/>
        </p:nvSpPr>
        <p:spPr bwMode="auto">
          <a:xfrm>
            <a:off x="4122075" y="3293075"/>
            <a:ext cx="2710800" cy="3558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defRPr/>
            </a:pPr>
            <a:r>
              <a:rPr lang="en" sz="1200">
                <a:solidFill>
                  <a:srgbClr val="C00000"/>
                </a:solidFill>
              </a:rPr>
              <a:t>Next stage is (usually) not executed</a:t>
            </a:r>
            <a:endParaRPr sz="1200">
              <a:solidFill>
                <a:srgbClr val="C00000"/>
              </a:solidFill>
            </a:endParaRPr>
          </a:p>
        </p:txBody>
      </p:sp>
      <p:pic>
        <p:nvPicPr>
          <p:cNvPr id="104" name="Google Shape;104;p13"/>
          <p:cNvPicPr/>
          <p:nvPr/>
        </p:nvPicPr>
        <p:blipFill>
          <a:blip r:embed="rId5">
            <a:alphaModFix/>
          </a:blip>
          <a:stretch/>
        </p:blipFill>
        <p:spPr bwMode="auto">
          <a:xfrm>
            <a:off x="3698625" y="3422225"/>
            <a:ext cx="355800" cy="355800"/>
          </a:xfrm>
          <a:prstGeom prst="rect">
            <a:avLst/>
          </a:prstGeom>
          <a:noFill/>
          <a:ln>
            <a:noFill/>
          </a:ln>
        </p:spPr>
      </p:pic>
      <p:pic>
        <p:nvPicPr>
          <p:cNvPr id="105" name="Google Shape;105;p13"/>
          <p:cNvPicPr/>
          <p:nvPr/>
        </p:nvPicPr>
        <p:blipFill>
          <a:blip r:embed="rId6">
            <a:alphaModFix/>
          </a:blip>
          <a:stretch/>
        </p:blipFill>
        <p:spPr bwMode="auto">
          <a:xfrm>
            <a:off x="6717388" y="3377163"/>
            <a:ext cx="620525" cy="620525"/>
          </a:xfrm>
          <a:prstGeom prst="rect">
            <a:avLst/>
          </a:prstGeom>
          <a:noFill/>
          <a:ln>
            <a:noFill/>
          </a:ln>
        </p:spPr>
      </p:pic>
      <p:sp>
        <p:nvSpPr>
          <p:cNvPr id="106" name="Google Shape;106;p13"/>
          <p:cNvSpPr txBox="1"/>
          <p:nvPr/>
        </p:nvSpPr>
        <p:spPr bwMode="auto">
          <a:xfrm>
            <a:off x="4586713" y="3725975"/>
            <a:ext cx="1618800" cy="3168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defRPr/>
            </a:pPr>
            <a:r>
              <a:rPr lang="en" sz="1200">
                <a:solidFill>
                  <a:srgbClr val="C00000"/>
                </a:solidFill>
              </a:rPr>
              <a:t>Pipeline ends early</a:t>
            </a:r>
            <a:endParaRPr sz="1200">
              <a:solidFill>
                <a:srgbClr val="C00000"/>
              </a:solidFill>
            </a:endParaRPr>
          </a:p>
        </p:txBody>
      </p:sp>
      <p:pic>
        <p:nvPicPr>
          <p:cNvPr id="107" name="Google Shape;107;p13"/>
          <p:cNvPicPr/>
          <p:nvPr/>
        </p:nvPicPr>
        <p:blipFill>
          <a:blip r:embed="rId7">
            <a:alphaModFix/>
          </a:blip>
          <a:stretch/>
        </p:blipFill>
        <p:spPr bwMode="auto">
          <a:xfrm>
            <a:off x="6106025" y="3725975"/>
            <a:ext cx="484800" cy="484800"/>
          </a:xfrm>
          <a:prstGeom prst="rect">
            <a:avLst/>
          </a:prstGeom>
          <a:noFill/>
          <a:ln>
            <a:noFill/>
          </a:ln>
        </p:spPr>
      </p:pic>
      <p:sp>
        <p:nvSpPr>
          <p:cNvPr id="108" name="Google Shape;108;p13"/>
          <p:cNvSpPr/>
          <p:nvPr/>
        </p:nvSpPr>
        <p:spPr bwMode="auto">
          <a:xfrm>
            <a:off x="7464475" y="2844100"/>
            <a:ext cx="1452000" cy="55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r>
              <a:rPr lang="en"/>
              <a:t>Stage 2</a:t>
            </a:r>
            <a:endParaRPr/>
          </a:p>
          <a:p>
            <a:pPr marL="0" lvl="0" indent="0" algn="ctr">
              <a:spcBef>
                <a:spcPts val="0"/>
              </a:spcBef>
              <a:spcAft>
                <a:spcPts val="0"/>
              </a:spcAft>
              <a:buNone/>
              <a:defRPr/>
            </a:pPr>
            <a:r>
              <a:rPr lang="en"/>
              <a:t>For e.g. Test</a:t>
            </a:r>
            <a:endParaRPr/>
          </a:p>
        </p:txBody>
      </p:sp>
      <p:sp>
        <p:nvSpPr>
          <p:cNvPr id="109" name="Google Shape;109;p13"/>
          <p:cNvSpPr/>
          <p:nvPr/>
        </p:nvSpPr>
        <p:spPr bwMode="auto">
          <a:xfrm>
            <a:off x="559875" y="3502325"/>
            <a:ext cx="1452000" cy="55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r>
              <a:rPr lang="en"/>
              <a:t>Stage 1</a:t>
            </a:r>
            <a:endParaRPr/>
          </a:p>
          <a:p>
            <a:pPr marL="0" lvl="0" indent="0" algn="ctr">
              <a:spcBef>
                <a:spcPts val="0"/>
              </a:spcBef>
              <a:spcAft>
                <a:spcPts val="0"/>
              </a:spcAft>
              <a:buNone/>
              <a:defRPr/>
            </a:pPr>
            <a:r>
              <a:rPr lang="en"/>
              <a:t>For e.g. Build</a:t>
            </a:r>
            <a:endParaRPr/>
          </a:p>
        </p:txBody>
      </p:sp>
      <p:sp>
        <p:nvSpPr>
          <p:cNvPr id="110" name="Google Shape;110;p13"/>
          <p:cNvSpPr/>
          <p:nvPr/>
        </p:nvSpPr>
        <p:spPr bwMode="auto">
          <a:xfrm>
            <a:off x="7464475" y="3502325"/>
            <a:ext cx="1452000" cy="55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r>
              <a:rPr lang="en"/>
              <a:t>Stage 2</a:t>
            </a:r>
            <a:endParaRPr/>
          </a:p>
          <a:p>
            <a:pPr marL="0" lvl="0" indent="0" algn="ctr">
              <a:spcBef>
                <a:spcPts val="0"/>
              </a:spcBef>
              <a:spcAft>
                <a:spcPts val="0"/>
              </a:spcAft>
              <a:buNone/>
              <a:defRPr/>
            </a:pPr>
            <a:r>
              <a:rPr lang="en"/>
              <a:t>For e.g. Test</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30" name="Google Shape;130;p15"/>
          <p:cNvSpPr txBox="1"/>
          <p:nvPr>
            <p:ph type="title"/>
          </p:nvPr>
        </p:nvSpPr>
        <p:spPr bwMode="auto">
          <a:xfrm>
            <a:off x="264600" y="273850"/>
            <a:ext cx="6781200" cy="4848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a:latin typeface="Arial"/>
                <a:ea typeface="Arial"/>
                <a:cs typeface="Arial"/>
              </a:rPr>
              <a:t>An example to gitlab-ci.yml file</a:t>
            </a:r>
            <a:endParaRPr>
              <a:latin typeface="Arial"/>
              <a:ea typeface="Arial"/>
              <a:cs typeface="Arial"/>
            </a:endParaRPr>
          </a:p>
        </p:txBody>
      </p:sp>
      <p:pic>
        <p:nvPicPr>
          <p:cNvPr id="131" name="Google Shape;131;p15"/>
          <p:cNvPicPr/>
          <p:nvPr/>
        </p:nvPicPr>
        <p:blipFill>
          <a:blip r:embed="rId3">
            <a:alphaModFix/>
          </a:blip>
          <a:stretch/>
        </p:blipFill>
        <p:spPr bwMode="auto">
          <a:xfrm>
            <a:off x="152400" y="911044"/>
            <a:ext cx="4238725" cy="4080056"/>
          </a:xfrm>
          <a:prstGeom prst="rect">
            <a:avLst/>
          </a:prstGeom>
          <a:noFill/>
          <a:ln>
            <a:noFill/>
          </a:ln>
        </p:spPr>
      </p:pic>
      <p:pic>
        <p:nvPicPr>
          <p:cNvPr id="132" name="Google Shape;132;p15"/>
          <p:cNvPicPr/>
          <p:nvPr/>
        </p:nvPicPr>
        <p:blipFill>
          <a:blip r:embed="rId4">
            <a:alphaModFix/>
          </a:blip>
          <a:stretch/>
        </p:blipFill>
        <p:spPr bwMode="auto">
          <a:xfrm>
            <a:off x="4333700" y="911050"/>
            <a:ext cx="4238725" cy="3679924"/>
          </a:xfrm>
          <a:prstGeom prst="rect">
            <a:avLst/>
          </a:prstGeom>
          <a:noFill/>
          <a:ln>
            <a:noFill/>
          </a:ln>
        </p:spPr>
      </p:pic>
      <p:sp>
        <p:nvSpPr>
          <p:cNvPr id="969602872" name=""/>
          <p:cNvSpPr txBox="1"/>
          <p:nvPr/>
        </p:nvSpPr>
        <p:spPr bwMode="auto">
          <a:xfrm flipH="0" flipV="0">
            <a:off x="3167973" y="3872418"/>
            <a:ext cx="2951713" cy="518519"/>
          </a:xfrm>
          <a:prstGeom prst="rect">
            <a:avLst/>
          </a:prstGeom>
          <a:solidFill>
            <a:srgbClr val="FFC000"/>
          </a:solidFill>
          <a:ln w="12699">
            <a:solidFill>
              <a:srgbClr val="FF0000"/>
            </a:solidFill>
            <a:prstDash val="solid"/>
          </a:ln>
        </p:spPr>
        <p:txBody>
          <a:bodyPr vertOverflow="overflow" horzOverflow="overflow" vert="horz" wrap="square" lIns="91440" tIns="45720" rIns="91440" bIns="45720" numCol="1" spcCol="0" rtlCol="0" fromWordArt="0" anchor="t" anchorCtr="0" forceAA="0" upright="0" compatLnSpc="0">
            <a:spAutoFit/>
          </a:bodyPr>
          <a:p>
            <a:pPr>
              <a:defRPr/>
            </a:pPr>
            <a:r>
              <a:rPr>
                <a:solidFill>
                  <a:srgbClr val="FF0000"/>
                </a:solidFill>
              </a:rPr>
              <a:t>For beginners: Use Gitlab CI editor, it does syntax checks</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15" name="Google Shape;115;p14"/>
          <p:cNvSpPr txBox="1"/>
          <p:nvPr>
            <p:ph type="title"/>
          </p:nvPr>
        </p:nvSpPr>
        <p:spPr bwMode="auto">
          <a:xfrm>
            <a:off x="264600" y="273844"/>
            <a:ext cx="5168700" cy="484800"/>
          </a:xfrm>
          <a:prstGeom prst="rect">
            <a:avLst/>
          </a:prstGeom>
        </p:spPr>
        <p:txBody>
          <a:bodyPr spcFirstLastPara="1" wrap="square" lIns="68575" tIns="34275" rIns="68575" bIns="34275" anchor="t" anchorCtr="0">
            <a:spAutoFit/>
          </a:bodyPr>
          <a:lstStyle/>
          <a:p>
            <a:pPr marL="0" lvl="0" indent="0" algn="l">
              <a:spcBef>
                <a:spcPts val="0"/>
              </a:spcBef>
              <a:spcAft>
                <a:spcPts val="0"/>
              </a:spcAft>
              <a:buNone/>
              <a:defRPr/>
            </a:pPr>
            <a:r>
              <a:rPr lang="en">
                <a:latin typeface="Arial"/>
                <a:ea typeface="Arial"/>
                <a:cs typeface="Arial"/>
              </a:rPr>
              <a:t>Building different Stages</a:t>
            </a:r>
            <a:endParaRPr>
              <a:latin typeface="Arial"/>
              <a:ea typeface="Arial"/>
              <a:cs typeface="Arial"/>
            </a:endParaRPr>
          </a:p>
        </p:txBody>
      </p:sp>
      <p:sp>
        <p:nvSpPr>
          <p:cNvPr id="116" name="Google Shape;116;p14"/>
          <p:cNvSpPr/>
          <p:nvPr/>
        </p:nvSpPr>
        <p:spPr bwMode="auto">
          <a:xfrm>
            <a:off x="383500" y="1233675"/>
            <a:ext cx="1391100" cy="7488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r>
              <a:rPr lang="en" b="1"/>
              <a:t>.pre</a:t>
            </a:r>
            <a:endParaRPr b="1"/>
          </a:p>
        </p:txBody>
      </p:sp>
      <p:sp>
        <p:nvSpPr>
          <p:cNvPr id="117" name="Google Shape;117;p14"/>
          <p:cNvSpPr txBox="1"/>
          <p:nvPr/>
        </p:nvSpPr>
        <p:spPr bwMode="auto">
          <a:xfrm>
            <a:off x="222246" y="2286000"/>
            <a:ext cx="8525997" cy="2255850"/>
          </a:xfrm>
          <a:prstGeom prst="rect">
            <a:avLst/>
          </a:prstGeom>
          <a:noFill/>
          <a:ln>
            <a:noFill/>
          </a:ln>
        </p:spPr>
        <p:txBody>
          <a:bodyPr spcFirstLastPara="1" wrap="square" lIns="91425" tIns="91425" rIns="91425" bIns="91425" anchor="t" anchorCtr="0">
            <a:spAutoFit/>
          </a:bodyPr>
          <a:lstStyle/>
          <a:p>
            <a:pPr marL="457200" lvl="0" indent="-317500" algn="just">
              <a:lnSpc>
                <a:spcPct val="100000"/>
              </a:lnSpc>
              <a:spcBef>
                <a:spcPts val="1200"/>
              </a:spcBef>
              <a:spcAft>
                <a:spcPts val="0"/>
              </a:spcAft>
              <a:buClr>
                <a:srgbClr val="1F497D"/>
              </a:buClr>
              <a:buSzPts val="1400"/>
              <a:buChar char="-"/>
              <a:defRPr/>
            </a:pPr>
            <a:r>
              <a:rPr lang="en">
                <a:solidFill>
                  <a:srgbClr val="1F497D"/>
                </a:solidFill>
              </a:rPr>
              <a:t>CI Pipelines consist of multiple stages</a:t>
            </a:r>
            <a:endParaRPr>
              <a:solidFill>
                <a:srgbClr val="1F497D"/>
              </a:solidFill>
            </a:endParaRPr>
          </a:p>
          <a:p>
            <a:pPr marL="457200" lvl="0" indent="-317500" algn="just">
              <a:lnSpc>
                <a:spcPct val="100000"/>
              </a:lnSpc>
              <a:spcBef>
                <a:spcPts val="0"/>
              </a:spcBef>
              <a:spcAft>
                <a:spcPts val="0"/>
              </a:spcAft>
              <a:buSzPts val="1400"/>
              <a:buChar char="-"/>
              <a:defRPr/>
            </a:pPr>
            <a:r>
              <a:rPr lang="en">
                <a:solidFill>
                  <a:srgbClr val="1F497D"/>
                </a:solidFill>
              </a:rPr>
              <a:t>Stages and their order can be self defined with </a:t>
            </a:r>
            <a:r>
              <a:rPr lang="en" b="1">
                <a:solidFill>
                  <a:schemeClr val="dk1"/>
                </a:solidFill>
              </a:rPr>
              <a:t>stages</a:t>
            </a:r>
            <a:r>
              <a:rPr lang="en">
                <a:solidFill>
                  <a:srgbClr val="1F497D"/>
                </a:solidFill>
              </a:rPr>
              <a:t> keyword</a:t>
            </a:r>
            <a:endParaRPr>
              <a:solidFill>
                <a:srgbClr val="1F497D"/>
              </a:solidFill>
            </a:endParaRPr>
          </a:p>
          <a:p>
            <a:pPr marL="457200" lvl="0" indent="-317500" algn="just">
              <a:lnSpc>
                <a:spcPct val="100000"/>
              </a:lnSpc>
              <a:spcBef>
                <a:spcPts val="0"/>
              </a:spcBef>
              <a:spcAft>
                <a:spcPts val="0"/>
              </a:spcAft>
              <a:buClr>
                <a:srgbClr val="1F497D"/>
              </a:buClr>
              <a:buSzPts val="1400"/>
              <a:buChar char="-"/>
              <a:defRPr/>
            </a:pPr>
            <a:r>
              <a:rPr lang="en">
                <a:solidFill>
                  <a:srgbClr val="1F497D"/>
                </a:solidFill>
              </a:rPr>
              <a:t>Basic stages:</a:t>
            </a:r>
            <a:endParaRPr>
              <a:solidFill>
                <a:srgbClr val="1F497D"/>
              </a:solidFill>
            </a:endParaRPr>
          </a:p>
          <a:p>
            <a:pPr marL="914400" lvl="1" indent="-317500" algn="just">
              <a:lnSpc>
                <a:spcPct val="100000"/>
              </a:lnSpc>
              <a:spcBef>
                <a:spcPts val="0"/>
              </a:spcBef>
              <a:spcAft>
                <a:spcPts val="0"/>
              </a:spcAft>
              <a:buSzPts val="1400"/>
              <a:buChar char="-"/>
              <a:defRPr/>
            </a:pPr>
            <a:r>
              <a:rPr lang="en" b="1">
                <a:solidFill>
                  <a:schemeClr val="dk1"/>
                </a:solidFill>
              </a:rPr>
              <a:t>.pre</a:t>
            </a:r>
            <a:r>
              <a:rPr lang="en">
                <a:solidFill>
                  <a:srgbClr val="1F497D"/>
                </a:solidFill>
              </a:rPr>
              <a:t> : Do basic checks like input file formats (can be given any other name or functionality to perform)</a:t>
            </a:r>
            <a:endParaRPr>
              <a:solidFill>
                <a:srgbClr val="1F497D"/>
              </a:solidFill>
            </a:endParaRPr>
          </a:p>
          <a:p>
            <a:pPr marL="914400" lvl="1" indent="-317500" algn="just">
              <a:lnSpc>
                <a:spcPct val="100000"/>
              </a:lnSpc>
              <a:spcBef>
                <a:spcPts val="0"/>
              </a:spcBef>
              <a:spcAft>
                <a:spcPts val="0"/>
              </a:spcAft>
              <a:buSzPts val="1400"/>
              <a:buChar char="-"/>
              <a:defRPr/>
            </a:pPr>
            <a:r>
              <a:rPr lang="en" b="1">
                <a:solidFill>
                  <a:schemeClr val="dk1"/>
                </a:solidFill>
              </a:rPr>
              <a:t>build</a:t>
            </a:r>
            <a:r>
              <a:rPr lang="en">
                <a:solidFill>
                  <a:srgbClr val="1F497D"/>
                </a:solidFill>
              </a:rPr>
              <a:t> : Setup build system, build application, store as artifact</a:t>
            </a:r>
            <a:endParaRPr>
              <a:solidFill>
                <a:srgbClr val="1F497D"/>
              </a:solidFill>
            </a:endParaRPr>
          </a:p>
          <a:p>
            <a:pPr marL="914400" lvl="1" indent="-317500" algn="just">
              <a:lnSpc>
                <a:spcPct val="100000"/>
              </a:lnSpc>
              <a:spcBef>
                <a:spcPts val="0"/>
              </a:spcBef>
              <a:spcAft>
                <a:spcPts val="0"/>
              </a:spcAft>
              <a:buSzPts val="1400"/>
              <a:buChar char="-"/>
              <a:defRPr/>
            </a:pPr>
            <a:r>
              <a:rPr lang="en" b="1">
                <a:solidFill>
                  <a:schemeClr val="dk1"/>
                </a:solidFill>
              </a:rPr>
              <a:t>test</a:t>
            </a:r>
            <a:r>
              <a:rPr lang="en">
                <a:solidFill>
                  <a:srgbClr val="1F497D"/>
                </a:solidFill>
              </a:rPr>
              <a:t> : Get artifact, setup runtime(!) system, run application tests</a:t>
            </a:r>
            <a:endParaRPr>
              <a:solidFill>
                <a:srgbClr val="1F497D"/>
              </a:solidFill>
            </a:endParaRPr>
          </a:p>
          <a:p>
            <a:pPr marL="914400" lvl="1" indent="-317500" algn="just">
              <a:lnSpc>
                <a:spcPct val="100000"/>
              </a:lnSpc>
              <a:spcBef>
                <a:spcPts val="0"/>
              </a:spcBef>
              <a:spcAft>
                <a:spcPts val="0"/>
              </a:spcAft>
              <a:buSzPts val="1400"/>
              <a:buChar char="-"/>
              <a:defRPr/>
            </a:pPr>
            <a:r>
              <a:rPr lang="en" b="1">
                <a:solidFill>
                  <a:schemeClr val="dk1"/>
                </a:solidFill>
              </a:rPr>
              <a:t>deploy</a:t>
            </a:r>
            <a:r>
              <a:rPr lang="en">
                <a:solidFill>
                  <a:srgbClr val="1F497D"/>
                </a:solidFill>
              </a:rPr>
              <a:t> : here, we are deploying to web page (push to package indices like PyPI)</a:t>
            </a:r>
            <a:endParaRPr>
              <a:solidFill>
                <a:srgbClr val="1F497D"/>
              </a:solidFill>
            </a:endParaRPr>
          </a:p>
          <a:p>
            <a:pPr marL="0" lvl="0" indent="0" algn="just">
              <a:lnSpc>
                <a:spcPct val="100000"/>
              </a:lnSpc>
              <a:spcBef>
                <a:spcPts val="1200"/>
              </a:spcBef>
              <a:spcAft>
                <a:spcPts val="1200"/>
              </a:spcAft>
              <a:buNone/>
              <a:defRPr/>
            </a:pPr>
            <a:endParaRPr>
              <a:solidFill>
                <a:srgbClr val="1F497D"/>
              </a:solidFill>
            </a:endParaRPr>
          </a:p>
        </p:txBody>
      </p:sp>
      <p:sp>
        <p:nvSpPr>
          <p:cNvPr id="118" name="Google Shape;118;p14"/>
          <p:cNvSpPr/>
          <p:nvPr/>
        </p:nvSpPr>
        <p:spPr bwMode="auto">
          <a:xfrm>
            <a:off x="3866850" y="1233675"/>
            <a:ext cx="1391100" cy="7488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r>
              <a:rPr lang="en" b="1"/>
              <a:t>Test</a:t>
            </a:r>
            <a:endParaRPr b="1"/>
          </a:p>
        </p:txBody>
      </p:sp>
      <p:sp>
        <p:nvSpPr>
          <p:cNvPr id="119" name="Google Shape;119;p14"/>
          <p:cNvSpPr/>
          <p:nvPr/>
        </p:nvSpPr>
        <p:spPr bwMode="auto">
          <a:xfrm>
            <a:off x="5608525" y="1233675"/>
            <a:ext cx="1391100" cy="7488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r>
              <a:rPr lang="en" b="1"/>
              <a:t>Deploy</a:t>
            </a:r>
            <a:endParaRPr b="1"/>
          </a:p>
        </p:txBody>
      </p:sp>
      <p:sp>
        <p:nvSpPr>
          <p:cNvPr id="120" name="Google Shape;120;p14"/>
          <p:cNvSpPr/>
          <p:nvPr/>
        </p:nvSpPr>
        <p:spPr bwMode="auto">
          <a:xfrm>
            <a:off x="7350200" y="1233675"/>
            <a:ext cx="1391100" cy="7488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r>
              <a:rPr lang="en" b="1"/>
              <a:t>.post</a:t>
            </a:r>
            <a:endParaRPr b="1"/>
          </a:p>
        </p:txBody>
      </p:sp>
      <p:sp>
        <p:nvSpPr>
          <p:cNvPr id="121" name="Google Shape;121;p14"/>
          <p:cNvSpPr/>
          <p:nvPr/>
        </p:nvSpPr>
        <p:spPr bwMode="auto">
          <a:xfrm>
            <a:off x="2125175" y="1233675"/>
            <a:ext cx="1391100" cy="7488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r>
              <a:rPr lang="en" b="1"/>
              <a:t>Build</a:t>
            </a:r>
            <a:endParaRPr b="1"/>
          </a:p>
        </p:txBody>
      </p:sp>
      <p:cxnSp>
        <p:nvCxnSpPr>
          <p:cNvPr id="122" name="Google Shape;122;p14"/>
          <p:cNvCxnSpPr>
            <a:cxnSpLocks/>
            <a:stCxn id="116" idx="3"/>
            <a:endCxn id="121" idx="1"/>
          </p:cNvCxnSpPr>
          <p:nvPr/>
        </p:nvCxnSpPr>
        <p:spPr bwMode="auto">
          <a:xfrm>
            <a:off x="1774600" y="1608075"/>
            <a:ext cx="350700" cy="0"/>
          </a:xfrm>
          <a:prstGeom prst="straightConnector1">
            <a:avLst/>
          </a:prstGeom>
          <a:noFill/>
          <a:ln w="9525" cap="flat" cmpd="sng">
            <a:solidFill>
              <a:schemeClr val="dk2"/>
            </a:solidFill>
            <a:prstDash val="solid"/>
            <a:round/>
            <a:headEnd type="none" w="med" len="med"/>
            <a:tailEnd type="triangle" w="med" len="med"/>
          </a:ln>
        </p:spPr>
      </p:cxnSp>
      <p:cxnSp>
        <p:nvCxnSpPr>
          <p:cNvPr id="123" name="Google Shape;123;p14"/>
          <p:cNvCxnSpPr>
            <a:cxnSpLocks/>
          </p:cNvCxnSpPr>
          <p:nvPr/>
        </p:nvCxnSpPr>
        <p:spPr bwMode="auto">
          <a:xfrm>
            <a:off x="3516274" y="1608075"/>
            <a:ext cx="350700" cy="0"/>
          </a:xfrm>
          <a:prstGeom prst="straightConnector1">
            <a:avLst/>
          </a:prstGeom>
          <a:noFill/>
          <a:ln w="9525" cap="flat" cmpd="sng">
            <a:solidFill>
              <a:schemeClr val="dk2"/>
            </a:solidFill>
            <a:prstDash val="solid"/>
            <a:round/>
            <a:headEnd type="none" w="med" len="med"/>
            <a:tailEnd type="triangle" w="med" len="med"/>
          </a:ln>
        </p:spPr>
      </p:cxnSp>
      <p:cxnSp>
        <p:nvCxnSpPr>
          <p:cNvPr id="124" name="Google Shape;124;p14"/>
          <p:cNvCxnSpPr>
            <a:cxnSpLocks/>
          </p:cNvCxnSpPr>
          <p:nvPr/>
        </p:nvCxnSpPr>
        <p:spPr bwMode="auto">
          <a:xfrm>
            <a:off x="5257950" y="1608075"/>
            <a:ext cx="350700" cy="0"/>
          </a:xfrm>
          <a:prstGeom prst="straightConnector1">
            <a:avLst/>
          </a:prstGeom>
          <a:noFill/>
          <a:ln w="9525" cap="flat" cmpd="sng">
            <a:solidFill>
              <a:schemeClr val="dk2"/>
            </a:solidFill>
            <a:prstDash val="solid"/>
            <a:round/>
            <a:headEnd type="none" w="med" len="med"/>
            <a:tailEnd type="triangle" w="med" len="med"/>
          </a:ln>
        </p:spPr>
      </p:cxnSp>
      <p:cxnSp>
        <p:nvCxnSpPr>
          <p:cNvPr id="125" name="Google Shape;125;p14"/>
          <p:cNvCxnSpPr>
            <a:cxnSpLocks/>
          </p:cNvCxnSpPr>
          <p:nvPr/>
        </p:nvCxnSpPr>
        <p:spPr bwMode="auto">
          <a:xfrm>
            <a:off x="6999625" y="1608075"/>
            <a:ext cx="3507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38" name="Google Shape;138;p16"/>
          <p:cNvPicPr/>
          <p:nvPr/>
        </p:nvPicPr>
        <p:blipFill>
          <a:blip r:embed="rId3">
            <a:alphaModFix/>
          </a:blip>
          <a:stretch/>
        </p:blipFill>
        <p:spPr bwMode="auto">
          <a:xfrm>
            <a:off x="693950" y="2583873"/>
            <a:ext cx="3825124" cy="2071602"/>
          </a:xfrm>
          <a:prstGeom prst="rect">
            <a:avLst/>
          </a:prstGeom>
          <a:noFill/>
          <a:ln>
            <a:noFill/>
          </a:ln>
        </p:spPr>
      </p:pic>
      <p:pic>
        <p:nvPicPr>
          <p:cNvPr id="139" name="Google Shape;139;p16"/>
          <p:cNvPicPr/>
          <p:nvPr/>
        </p:nvPicPr>
        <p:blipFill>
          <a:blip r:embed="rId4">
            <a:alphaModFix/>
          </a:blip>
          <a:stretch/>
        </p:blipFill>
        <p:spPr bwMode="auto">
          <a:xfrm>
            <a:off x="4826500" y="2523950"/>
            <a:ext cx="4066226" cy="1733600"/>
          </a:xfrm>
          <a:prstGeom prst="rect">
            <a:avLst/>
          </a:prstGeom>
          <a:noFill/>
          <a:ln>
            <a:noFill/>
          </a:ln>
        </p:spPr>
      </p:pic>
      <p:pic>
        <p:nvPicPr>
          <p:cNvPr id="140" name="Google Shape;140;p16"/>
          <p:cNvPicPr/>
          <p:nvPr/>
        </p:nvPicPr>
        <p:blipFill>
          <a:blip r:embed="rId5">
            <a:alphaModFix/>
          </a:blip>
          <a:stretch/>
        </p:blipFill>
        <p:spPr bwMode="auto">
          <a:xfrm>
            <a:off x="4054973" y="1947798"/>
            <a:ext cx="4890777" cy="484800"/>
          </a:xfrm>
          <a:prstGeom prst="rect">
            <a:avLst/>
          </a:prstGeom>
          <a:noFill/>
          <a:ln w="19050" cap="flat" cmpd="sng">
            <a:solidFill>
              <a:srgbClr val="000000"/>
            </a:solidFill>
            <a:prstDash val="solid"/>
            <a:round/>
            <a:headEnd type="none" w="sm" len="sm"/>
            <a:tailEnd type="none" w="sm" len="sm"/>
          </a:ln>
        </p:spPr>
      </p:pic>
      <p:pic>
        <p:nvPicPr>
          <p:cNvPr id="141" name="Google Shape;141;p16"/>
          <p:cNvPicPr/>
          <p:nvPr/>
        </p:nvPicPr>
        <p:blipFill>
          <a:blip r:embed="rId6">
            <a:alphaModFix/>
          </a:blip>
          <a:stretch/>
        </p:blipFill>
        <p:spPr bwMode="auto">
          <a:xfrm>
            <a:off x="5462625" y="1979449"/>
            <a:ext cx="521250" cy="384925"/>
          </a:xfrm>
          <a:prstGeom prst="rect">
            <a:avLst/>
          </a:prstGeom>
          <a:noFill/>
          <a:ln>
            <a:noFill/>
          </a:ln>
        </p:spPr>
      </p:pic>
      <p:pic>
        <p:nvPicPr>
          <p:cNvPr id="142" name="Google Shape;142;p16"/>
          <p:cNvPicPr/>
          <p:nvPr/>
        </p:nvPicPr>
        <p:blipFill>
          <a:blip r:embed="rId6">
            <a:alphaModFix/>
          </a:blip>
          <a:stretch/>
        </p:blipFill>
        <p:spPr bwMode="auto">
          <a:xfrm>
            <a:off x="6917050" y="1979474"/>
            <a:ext cx="521250" cy="384925"/>
          </a:xfrm>
          <a:prstGeom prst="rect">
            <a:avLst/>
          </a:prstGeom>
          <a:noFill/>
          <a:ln>
            <a:noFill/>
          </a:ln>
        </p:spPr>
      </p:pic>
      <p:pic>
        <p:nvPicPr>
          <p:cNvPr id="143" name="Google Shape;143;p16"/>
          <p:cNvPicPr/>
          <p:nvPr/>
        </p:nvPicPr>
        <p:blipFill>
          <a:blip r:embed="rId6">
            <a:alphaModFix/>
          </a:blip>
          <a:stretch/>
        </p:blipFill>
        <p:spPr bwMode="auto">
          <a:xfrm>
            <a:off x="7611700" y="1979462"/>
            <a:ext cx="521250" cy="384925"/>
          </a:xfrm>
          <a:prstGeom prst="rect">
            <a:avLst/>
          </a:prstGeom>
          <a:noFill/>
          <a:ln>
            <a:noFill/>
          </a:ln>
        </p:spPr>
      </p:pic>
      <p:pic>
        <p:nvPicPr>
          <p:cNvPr id="144" name="Google Shape;144;p16"/>
          <p:cNvPicPr/>
          <p:nvPr/>
        </p:nvPicPr>
        <p:blipFill>
          <a:blip r:embed="rId6">
            <a:alphaModFix/>
          </a:blip>
          <a:stretch/>
        </p:blipFill>
        <p:spPr bwMode="auto">
          <a:xfrm>
            <a:off x="8371475" y="1979449"/>
            <a:ext cx="521250" cy="384925"/>
          </a:xfrm>
          <a:prstGeom prst="rect">
            <a:avLst/>
          </a:prstGeom>
          <a:noFill/>
          <a:ln>
            <a:noFill/>
          </a:ln>
        </p:spPr>
      </p:pic>
      <p:pic>
        <p:nvPicPr>
          <p:cNvPr id="145" name="Google Shape;145;p16"/>
          <p:cNvPicPr/>
          <p:nvPr/>
        </p:nvPicPr>
        <p:blipFill>
          <a:blip r:embed="rId6">
            <a:alphaModFix/>
          </a:blip>
          <a:stretch/>
        </p:blipFill>
        <p:spPr bwMode="auto">
          <a:xfrm>
            <a:off x="6189838" y="1996137"/>
            <a:ext cx="521250" cy="384925"/>
          </a:xfrm>
          <a:prstGeom prst="rect">
            <a:avLst/>
          </a:prstGeom>
          <a:noFill/>
          <a:ln>
            <a:noFill/>
          </a:ln>
        </p:spPr>
      </p:pic>
      <p:sp>
        <p:nvSpPr>
          <p:cNvPr id="146" name="Google Shape;146;p16"/>
          <p:cNvSpPr/>
          <p:nvPr/>
        </p:nvSpPr>
        <p:spPr bwMode="auto">
          <a:xfrm>
            <a:off x="276075" y="1368448"/>
            <a:ext cx="6029700" cy="484800"/>
          </a:xfrm>
          <a:prstGeom prst="rect">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endParaRPr/>
          </a:p>
        </p:txBody>
      </p:sp>
      <p:pic>
        <p:nvPicPr>
          <p:cNvPr id="147" name="Google Shape;147;p16"/>
          <p:cNvPicPr/>
          <p:nvPr/>
        </p:nvPicPr>
        <p:blipFill>
          <a:blip r:embed="rId7">
            <a:alphaModFix/>
          </a:blip>
          <a:stretch/>
        </p:blipFill>
        <p:spPr bwMode="auto">
          <a:xfrm>
            <a:off x="2252688" y="1451825"/>
            <a:ext cx="1802300" cy="318018"/>
          </a:xfrm>
          <a:prstGeom prst="rect">
            <a:avLst/>
          </a:prstGeom>
          <a:noFill/>
          <a:ln>
            <a:noFill/>
          </a:ln>
        </p:spPr>
      </p:pic>
      <p:pic>
        <p:nvPicPr>
          <p:cNvPr id="148" name="Google Shape;148;p16"/>
          <p:cNvPicPr/>
          <p:nvPr/>
        </p:nvPicPr>
        <p:blipFill>
          <a:blip r:embed="rId8">
            <a:alphaModFix/>
          </a:blip>
          <a:stretch/>
        </p:blipFill>
        <p:spPr bwMode="auto">
          <a:xfrm>
            <a:off x="4253675" y="1478511"/>
            <a:ext cx="1948927" cy="318025"/>
          </a:xfrm>
          <a:prstGeom prst="rect">
            <a:avLst/>
          </a:prstGeom>
          <a:noFill/>
          <a:ln>
            <a:noFill/>
          </a:ln>
        </p:spPr>
      </p:pic>
      <p:sp>
        <p:nvSpPr>
          <p:cNvPr id="149" name="Google Shape;149;p16"/>
          <p:cNvSpPr txBox="1"/>
          <p:nvPr/>
        </p:nvSpPr>
        <p:spPr bwMode="auto">
          <a:xfrm>
            <a:off x="375500" y="1345788"/>
            <a:ext cx="1678500" cy="5301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defRPr/>
            </a:pPr>
            <a:r>
              <a:rPr lang="en"/>
              <a:t>.gitlab-ci.yml </a:t>
            </a:r>
            <a:endParaRPr/>
          </a:p>
          <a:p>
            <a:pPr marL="0" lvl="0" indent="0" algn="l">
              <a:spcBef>
                <a:spcPts val="0"/>
              </a:spcBef>
              <a:spcAft>
                <a:spcPts val="0"/>
              </a:spcAft>
              <a:buNone/>
              <a:defRPr/>
            </a:pPr>
            <a:r>
              <a:rPr lang="en"/>
              <a:t>Main Pipeline</a:t>
            </a:r>
            <a:endParaRPr/>
          </a:p>
        </p:txBody>
      </p:sp>
      <p:pic>
        <p:nvPicPr>
          <p:cNvPr id="150" name="Google Shape;150;p16"/>
          <p:cNvPicPr/>
          <p:nvPr/>
        </p:nvPicPr>
        <p:blipFill>
          <a:blip r:embed="rId9">
            <a:alphaModFix/>
          </a:blip>
          <a:stretch/>
        </p:blipFill>
        <p:spPr bwMode="auto">
          <a:xfrm>
            <a:off x="693952" y="2092475"/>
            <a:ext cx="2015199" cy="384925"/>
          </a:xfrm>
          <a:prstGeom prst="rect">
            <a:avLst/>
          </a:prstGeom>
          <a:noFill/>
          <a:ln>
            <a:noFill/>
          </a:ln>
        </p:spPr>
      </p:pic>
      <p:pic>
        <p:nvPicPr>
          <p:cNvPr id="151" name="Google Shape;151;p16"/>
          <p:cNvPicPr/>
          <p:nvPr/>
        </p:nvPicPr>
        <p:blipFill>
          <a:blip r:embed="rId10">
            <a:alphaModFix/>
          </a:blip>
          <a:stretch/>
        </p:blipFill>
        <p:spPr bwMode="auto">
          <a:xfrm>
            <a:off x="5388900" y="4326250"/>
            <a:ext cx="3363773" cy="256225"/>
          </a:xfrm>
          <a:prstGeom prst="rect">
            <a:avLst/>
          </a:prstGeom>
          <a:noFill/>
          <a:ln>
            <a:noFill/>
          </a:ln>
        </p:spPr>
      </p:pic>
      <p:cxnSp>
        <p:nvCxnSpPr>
          <p:cNvPr id="152" name="Google Shape;152;p16"/>
          <p:cNvCxnSpPr>
            <a:cxnSpLocks/>
            <a:stCxn id="150" idx="1"/>
            <a:endCxn id="138" idx="1"/>
          </p:cNvCxnSpPr>
          <p:nvPr/>
        </p:nvCxnSpPr>
        <p:spPr bwMode="auto">
          <a:xfrm>
            <a:off x="693952" y="2284938"/>
            <a:ext cx="600" cy="1334700"/>
          </a:xfrm>
          <a:prstGeom prst="curvedConnector3">
            <a:avLst>
              <a:gd name="adj1" fmla="val -39687821"/>
            </a:avLst>
          </a:prstGeom>
          <a:noFill/>
          <a:ln w="9525" cap="flat" cmpd="sng">
            <a:solidFill>
              <a:srgbClr val="C00000"/>
            </a:solidFill>
            <a:prstDash val="solid"/>
            <a:round/>
            <a:headEnd type="none" w="med" len="med"/>
            <a:tailEnd type="none" w="med" len="med"/>
          </a:ln>
        </p:spPr>
      </p:cxnSp>
      <p:sp>
        <p:nvSpPr>
          <p:cNvPr id="153" name="Google Shape;153;p16"/>
          <p:cNvSpPr txBox="1"/>
          <p:nvPr/>
        </p:nvSpPr>
        <p:spPr bwMode="auto">
          <a:xfrm>
            <a:off x="91250" y="580525"/>
            <a:ext cx="7738500" cy="648000"/>
          </a:xfrm>
          <a:prstGeom prst="rect">
            <a:avLst/>
          </a:prstGeom>
          <a:noFill/>
          <a:ln>
            <a:noFill/>
          </a:ln>
        </p:spPr>
        <p:txBody>
          <a:bodyPr spcFirstLastPara="1" wrap="square" lIns="91425" tIns="91425" rIns="91425" bIns="91425" anchor="t" anchorCtr="0">
            <a:spAutoFit/>
          </a:bodyPr>
          <a:lstStyle/>
          <a:p>
            <a:pPr marL="457200" lvl="0" indent="-317500" algn="l">
              <a:lnSpc>
                <a:spcPct val="114999"/>
              </a:lnSpc>
              <a:spcBef>
                <a:spcPts val="1200"/>
              </a:spcBef>
              <a:spcAft>
                <a:spcPts val="0"/>
              </a:spcAft>
              <a:buClr>
                <a:srgbClr val="1F497D"/>
              </a:buClr>
              <a:buSzPts val="1400"/>
              <a:buChar char="-"/>
              <a:defRPr/>
            </a:pPr>
            <a:r>
              <a:rPr lang="en">
                <a:solidFill>
                  <a:srgbClr val="1F497D"/>
                </a:solidFill>
              </a:rPr>
              <a:t>Tedious to write a job for each X and keep it up-to-date</a:t>
            </a:r>
            <a:endParaRPr>
              <a:solidFill>
                <a:srgbClr val="1F497D"/>
              </a:solidFill>
            </a:endParaRPr>
          </a:p>
          <a:p>
            <a:pPr marL="457200" lvl="0" indent="-317500" algn="l">
              <a:lnSpc>
                <a:spcPct val="114999"/>
              </a:lnSpc>
              <a:spcBef>
                <a:spcPts val="0"/>
              </a:spcBef>
              <a:spcAft>
                <a:spcPts val="0"/>
              </a:spcAft>
              <a:buClr>
                <a:srgbClr val="1F497D"/>
              </a:buClr>
              <a:buSzPts val="1400"/>
              <a:buChar char="-"/>
              <a:defRPr/>
            </a:pPr>
            <a:r>
              <a:rPr lang="en">
                <a:solidFill>
                  <a:srgbClr val="1F497D"/>
                </a:solidFill>
              </a:rPr>
              <a:t>How to dynamically create jobs ?</a:t>
            </a:r>
            <a:endParaRPr>
              <a:solidFill>
                <a:srgbClr val="1F497D"/>
              </a:solidFill>
            </a:endParaRPr>
          </a:p>
        </p:txBody>
      </p:sp>
      <p:sp>
        <p:nvSpPr>
          <p:cNvPr id="154" name="Google Shape;154;p16"/>
          <p:cNvSpPr txBox="1"/>
          <p:nvPr/>
        </p:nvSpPr>
        <p:spPr bwMode="auto">
          <a:xfrm>
            <a:off x="23450" y="57325"/>
            <a:ext cx="7874100" cy="523200"/>
          </a:xfrm>
          <a:prstGeom prst="rect">
            <a:avLst/>
          </a:prstGeom>
          <a:noFill/>
          <a:ln>
            <a:noFill/>
          </a:ln>
        </p:spPr>
        <p:txBody>
          <a:bodyPr spcFirstLastPara="1" wrap="square" lIns="91425" tIns="91425" rIns="91425" bIns="91425" anchor="t" anchorCtr="0">
            <a:spAutoFit/>
          </a:bodyPr>
          <a:lstStyle/>
          <a:p>
            <a:pPr marL="0" lvl="0" indent="0" algn="l">
              <a:lnSpc>
                <a:spcPct val="114999"/>
              </a:lnSpc>
              <a:spcBef>
                <a:spcPts val="1200"/>
              </a:spcBef>
              <a:spcAft>
                <a:spcPts val="1200"/>
              </a:spcAft>
              <a:buNone/>
              <a:defRPr/>
            </a:pPr>
            <a:r>
              <a:rPr lang="en" sz="2200">
                <a:solidFill>
                  <a:schemeClr val="dk1"/>
                </a:solidFill>
              </a:rPr>
              <a:t>Do I need a job for each X (X={system, cuda, intel64}) ?</a:t>
            </a:r>
            <a:endParaRPr sz="2200">
              <a:solidFill>
                <a:schemeClr val="dk1"/>
              </a:solidFill>
            </a:endParaRPr>
          </a:p>
        </p:txBody>
      </p:sp>
      <p:cxnSp>
        <p:nvCxnSpPr>
          <p:cNvPr id="0" name=""/>
          <p:cNvCxnSpPr>
            <a:cxnSpLocks/>
            <a:stCxn id="146" idx="3"/>
          </p:cNvCxnSpPr>
          <p:nvPr/>
        </p:nvCxnSpPr>
        <p:spPr bwMode="auto">
          <a:xfrm rot="0" flipH="0" flipV="0">
            <a:off x="6305774" y="1610847"/>
            <a:ext cx="479224" cy="325901"/>
          </a:xfrm>
          <a:prstGeom prst="line">
            <a:avLst/>
          </a:prstGeom>
          <a:ln>
            <a:tailEnd type="arrow" len="med"/>
          </a:ln>
        </p:spPr>
        <p:style>
          <a:lnRef idx="1">
            <a:schemeClr val="accent1">
              <a:shade val="50000"/>
            </a:schemeClr>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59" name="Google Shape;159;p17"/>
          <p:cNvSpPr txBox="1"/>
          <p:nvPr>
            <p:ph type="ctrTitle"/>
          </p:nvPr>
        </p:nvSpPr>
        <p:spPr bwMode="auto">
          <a:xfrm>
            <a:off x="1143000" y="841772"/>
            <a:ext cx="6858000" cy="1790700"/>
          </a:xfrm>
          <a:prstGeom prst="rect">
            <a:avLst/>
          </a:prstGeom>
        </p:spPr>
        <p:txBody>
          <a:bodyPr spcFirstLastPara="1" wrap="square" lIns="68575" tIns="34275" rIns="68575" bIns="34275" anchor="ctr" anchorCtr="0">
            <a:noAutofit/>
          </a:bodyPr>
          <a:lstStyle/>
          <a:p>
            <a:pPr marL="0" lvl="0" indent="0" algn="ctr">
              <a:spcBef>
                <a:spcPts val="0"/>
              </a:spcBef>
              <a:spcAft>
                <a:spcPts val="0"/>
              </a:spcAft>
              <a:buNone/>
              <a:defRPr/>
            </a:pPr>
            <a:r>
              <a:rPr lang="en"/>
              <a:t>Christoph’s Session</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Benutzerdefiniertes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onlyoffice/8.0.1.31</Application>
  <DocSecurity>0</DocSecurity>
  <PresentationFormat>On-screen Show (4:3)</PresentationFormat>
  <Paragraphs>0</Paragraphs>
  <Slides>35</Slides>
  <Notes>35</Notes>
  <HiddenSlides>0</HiddenSlides>
  <MMClips>2</MMClips>
  <ScaleCrop>0</ScaleCrop>
  <HeadingPairs>
    <vt:vector size="4" baseType="variant">
      <vt:variant>
        <vt:lpstr>Theme</vt:lpstr>
      </vt:variant>
      <vt:variant>
        <vt:i4>1</vt:i4>
      </vt:variant>
      <vt:variant>
        <vt:lpstr>Slide Titles</vt:lpstr>
      </vt:variant>
      <vt:variant>
        <vt:i4>35</vt:i4>
      </vt:variant>
    </vt:vector>
  </HeadingPairs>
  <TitlesOfParts>
    <vt:vector size="36"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dc:identifier/>
  <dc:language/>
  <cp:lastModifiedBy>Anonymous</cp:lastModifiedBy>
  <cp:revision>7</cp:revision>
  <dcterms:modified xsi:type="dcterms:W3CDTF">2024-03-25T14:04:08Z</dcterms:modified>
  <cp:category/>
  <cp:contentStatus/>
  <cp:version/>
</cp:coreProperties>
</file>